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6" r:id="rId2"/>
    <p:sldId id="406" r:id="rId3"/>
    <p:sldId id="443" r:id="rId4"/>
    <p:sldId id="451" r:id="rId5"/>
    <p:sldId id="444" r:id="rId6"/>
    <p:sldId id="487" r:id="rId7"/>
    <p:sldId id="466" r:id="rId8"/>
    <p:sldId id="467" r:id="rId9"/>
    <p:sldId id="490" r:id="rId10"/>
    <p:sldId id="527" r:id="rId11"/>
    <p:sldId id="468" r:id="rId12"/>
    <p:sldId id="469" r:id="rId13"/>
    <p:sldId id="470" r:id="rId14"/>
    <p:sldId id="491" r:id="rId15"/>
    <p:sldId id="471" r:id="rId16"/>
    <p:sldId id="505" r:id="rId17"/>
    <p:sldId id="453" r:id="rId18"/>
    <p:sldId id="528" r:id="rId19"/>
    <p:sldId id="506" r:id="rId20"/>
    <p:sldId id="521" r:id="rId21"/>
    <p:sldId id="477" r:id="rId22"/>
    <p:sldId id="517" r:id="rId23"/>
    <p:sldId id="502" r:id="rId24"/>
    <p:sldId id="504" r:id="rId25"/>
    <p:sldId id="480" r:id="rId26"/>
    <p:sldId id="503" r:id="rId27"/>
    <p:sldId id="440" r:id="rId28"/>
    <p:sldId id="474" r:id="rId29"/>
    <p:sldId id="529" r:id="rId30"/>
    <p:sldId id="442" r:id="rId31"/>
    <p:sldId id="476" r:id="rId32"/>
    <p:sldId id="463" r:id="rId33"/>
    <p:sldId id="492" r:id="rId34"/>
    <p:sldId id="450" r:id="rId35"/>
    <p:sldId id="457" r:id="rId36"/>
    <p:sldId id="459" r:id="rId37"/>
    <p:sldId id="461" r:id="rId38"/>
    <p:sldId id="456" r:id="rId39"/>
    <p:sldId id="479" r:id="rId40"/>
    <p:sldId id="489"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766D"/>
    <a:srgbClr val="06BFC4"/>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701"/>
    <p:restoredTop sz="75869" autoAdjust="0"/>
  </p:normalViewPr>
  <p:slideViewPr>
    <p:cSldViewPr snapToGrid="0" showGuides="1">
      <p:cViewPr varScale="1">
        <p:scale>
          <a:sx n="125" d="100"/>
          <a:sy n="125" d="100"/>
        </p:scale>
        <p:origin x="2008" y="1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1/10/24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sciencedirect.com/science/article/pii/S0161589006002148?via%3Dihub#bib18"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www.sciencedirect.com/science/article/pii/S0161589006002148?via%3Dihub#bib74"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pubmed.ncbi.nlm.nih.gov/28945858"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scholar.google.com/scholar_lookup?journal=Ann+Oncol&amp;title=Tumour-+and+class-specific+patterns+of+immune-related+adverse+events+of+immune+checkpoint+inhibitors:+a+systematic+review&amp;author=L+Khoja&amp;author=D+Day&amp;author=T+Wei-Wu+Chen&amp;author=LL+Siu&amp;author=AR+Hansen&amp;volume=28&amp;publication_year=2017&amp;pages=2377-85&amp;pmid=28945858&amp;doi=10.1093/annonc/mdx286&amp;" TargetMode="External"/><Relationship Id="rId4" Type="http://schemas.openxmlformats.org/officeDocument/2006/relationships/hyperlink" Target="https://doi.org/10.1093%2Fannonc%2Fmdx286"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1710703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u="none" strike="noStrike" dirty="0">
                <a:solidFill>
                  <a:srgbClr val="1F2328"/>
                </a:solidFill>
                <a:effectLst/>
                <a:latin typeface="-apple-system"/>
              </a:rPr>
              <a:t>Hommes et al. </a:t>
            </a:r>
            <a:r>
              <a:rPr lang="en-US" i="1" u="none" strike="noStrike" dirty="0">
                <a:solidFill>
                  <a:srgbClr val="1F2328"/>
                </a:solidFill>
                <a:effectLst/>
                <a:latin typeface="-apple-system"/>
              </a:rPr>
              <a:t>Front Oncol</a:t>
            </a:r>
            <a:r>
              <a:rPr lang="en-US" i="0" u="none" strike="noStrike" dirty="0">
                <a:solidFill>
                  <a:srgbClr val="1F2328"/>
                </a:solidFill>
                <a:effectLst/>
                <a:latin typeface="-apple-system"/>
              </a:rPr>
              <a:t>. 2021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on treatment markers including clonal expansion of more T cell clones, more newly emerging T cell clones, decline in T cell clonality all associated with more </a:t>
            </a:r>
            <a:r>
              <a:rPr lang="en-US" b="0" i="0" dirty="0" err="1">
                <a:solidFill>
                  <a:srgbClr val="569CD6"/>
                </a:solidFill>
                <a:effectLst/>
                <a:latin typeface="Menlo" panose="020B0609030804020204" pitchFamily="49" charset="0"/>
              </a:rPr>
              <a:t>irAEs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Gouttefangeas</a:t>
            </a:r>
            <a:r>
              <a:rPr lang="en-US" dirty="0"/>
              <a:t> et al. </a:t>
            </a:r>
            <a:r>
              <a:rPr lang="en-US" i="1" dirty="0"/>
              <a:t>Front Immunol</a:t>
            </a:r>
            <a:r>
              <a:rPr lang="en-US" dirty="0"/>
              <a:t>. 2023</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TCR conceivably could recognize ~ 1 million peptides, </a:t>
            </a:r>
            <a:r>
              <a:rPr lang="en-US" b="0" dirty="0" err="1">
                <a:solidFill>
                  <a:srgbClr val="569CD6"/>
                </a:solidFill>
                <a:effectLst/>
                <a:latin typeface="Menlo" panose="020B0609030804020204" pitchFamily="49" charset="0"/>
              </a:rPr>
              <a:t>crossreactive</a:t>
            </a:r>
            <a:r>
              <a:rPr lang="en-US" b="0" dirty="0">
                <a:solidFill>
                  <a:srgbClr val="569CD6"/>
                </a:solidFill>
                <a:effectLst/>
                <a:latin typeface="Menlo" panose="020B0609030804020204" pitchFamily="49" charset="0"/>
              </a:rPr>
              <a:t> peptides likely often better agonists than original one that activated T cell, but few (~1%) of peptides are actually presented on MHC, so probably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estimate closer to 1 in ~10,000</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estimate TCRs to be able to bind ~10</a:t>
            </a:r>
            <a:r>
              <a:rPr lang="en-US" b="0" dirty="0">
                <a:solidFill>
                  <a:srgbClr val="808080"/>
                </a:solidFill>
                <a:effectLst/>
                <a:latin typeface="Menlo" panose="020B0609030804020204" pitchFamily="49" charset="0"/>
              </a:rPr>
              <a:t>^5</a:t>
            </a:r>
            <a:r>
              <a:rPr lang="en-US" b="0" dirty="0">
                <a:solidFill>
                  <a:srgbClr val="CCCCCC"/>
                </a:solidFill>
                <a:effectLst/>
                <a:latin typeface="Menlo" panose="020B0609030804020204" pitchFamily="49" charset="0"/>
              </a:rPr>
              <a:t> to 10</a:t>
            </a:r>
            <a:r>
              <a:rPr lang="en-US" b="0" dirty="0">
                <a:solidFill>
                  <a:srgbClr val="569CD6"/>
                </a:solidFill>
                <a:effectLst/>
                <a:latin typeface="Menlo" panose="020B0609030804020204" pitchFamily="49" charset="0"/>
              </a:rPr>
              <a:t>^6</a:t>
            </a:r>
            <a:r>
              <a:rPr lang="en-US" b="0" dirty="0">
                <a:solidFill>
                  <a:srgbClr val="CCCCCC"/>
                </a:solidFill>
                <a:effectLst/>
                <a:latin typeface="Menlo" panose="020B0609030804020204" pitchFamily="49" charset="0"/>
              </a:rPr>
              <a:t> peptides (</a:t>
            </a:r>
            <a:r>
              <a:rPr lang="en-US" b="0" dirty="0">
                <a:solidFill>
                  <a:srgbClr val="569CD6"/>
                </a:solidFill>
                <a:effectLst/>
                <a:latin typeface="Menlo" panose="020B0609030804020204" pitchFamily="49" charset="0"/>
              </a:rPr>
              <a:t>Amino acid similarity accounts for T cell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and for "holes" in the T cell repertoire</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1F2328"/>
                </a:solidFill>
                <a:latin typeface="-apple-system"/>
              </a:rPr>
              <a:t>Berner et al. </a:t>
            </a:r>
            <a:r>
              <a:rPr lang="en-US" i="1" dirty="0">
                <a:solidFill>
                  <a:srgbClr val="1F2328"/>
                </a:solidFill>
                <a:latin typeface="-apple-system"/>
              </a:rPr>
              <a:t>JAMA Oncology</a:t>
            </a:r>
            <a:r>
              <a:rPr lang="en-US" dirty="0">
                <a:solidFill>
                  <a:srgbClr val="1F2328"/>
                </a:solidFill>
                <a:latin typeface="-apple-system"/>
              </a:rPr>
              <a:t>, 2019</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skin second most similar to NSCLC after lung and had second highest proportion of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(also Autoreactive </a:t>
            </a:r>
            <a:r>
              <a:rPr lang="en-US" b="0" dirty="0" err="1">
                <a:solidFill>
                  <a:srgbClr val="569CD6"/>
                </a:solidFill>
                <a:effectLst/>
                <a:latin typeface="Menlo" panose="020B0609030804020204" pitchFamily="49" charset="0"/>
              </a:rPr>
              <a:t>napsin</a:t>
            </a:r>
            <a:r>
              <a:rPr lang="en-US" b="0" dirty="0">
                <a:solidFill>
                  <a:srgbClr val="569CD6"/>
                </a:solidFill>
                <a:effectLst/>
                <a:latin typeface="Menlo" panose="020B0609030804020204" pitchFamily="49" charset="0"/>
              </a:rPr>
              <a:t> A-specific T cells are enriched in lung tumors and inflammatory lung lesions during immune checkpoint blockade</a:t>
            </a:r>
            <a:r>
              <a:rPr lang="en-US" b="0" dirty="0">
                <a:solidFill>
                  <a:srgbClr val="CCCCCC"/>
                </a:solidFill>
                <a:effectLst/>
                <a:latin typeface="Menlo" panose="020B0609030804020204" pitchFamily="49" charset="0"/>
              </a:rPr>
              <a:t>)</a:t>
            </a:r>
          </a:p>
          <a:p>
            <a:r>
              <a:rPr lang="en-US" b="0" dirty="0">
                <a:solidFill>
                  <a:srgbClr val="569CD6"/>
                </a:solidFill>
                <a:effectLst/>
                <a:latin typeface="Menlo" panose="020B0609030804020204" pitchFamily="49" charset="0"/>
              </a:rPr>
              <a:t>same T cell clonotypes infiltrated both lung tumor and autoimmune skin lesions</a:t>
            </a:r>
          </a:p>
          <a:p>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Speculation for what </a:t>
            </a:r>
            <a:r>
              <a:rPr lang="en-US" b="0" dirty="0" err="1">
                <a:solidFill>
                  <a:srgbClr val="569CD6"/>
                </a:solidFill>
                <a:effectLst/>
                <a:latin typeface="Menlo" panose="020B0609030804020204" pitchFamily="49" charset="0"/>
              </a:rPr>
              <a:t>crossreactive</a:t>
            </a:r>
            <a:r>
              <a:rPr lang="en-US" b="0" dirty="0">
                <a:solidFill>
                  <a:srgbClr val="569CD6"/>
                </a:solidFill>
                <a:effectLst/>
                <a:latin typeface="Menlo" panose="020B0609030804020204" pitchFamily="49" charset="0"/>
              </a:rPr>
              <a:t> T cells are actually targeting, perhaps T cells targeting cancer neoantigens cross-react with WT version of protein in healthy tissue (Autoreactive </a:t>
            </a:r>
            <a:r>
              <a:rPr lang="en-US" b="0" dirty="0" err="1">
                <a:solidFill>
                  <a:srgbClr val="569CD6"/>
                </a:solidFill>
                <a:effectLst/>
                <a:latin typeface="Menlo" panose="020B0609030804020204" pitchFamily="49" charset="0"/>
              </a:rPr>
              <a:t>napsin</a:t>
            </a:r>
            <a:r>
              <a:rPr lang="en-US" b="0" dirty="0">
                <a:solidFill>
                  <a:srgbClr val="569CD6"/>
                </a:solidFill>
                <a:effectLst/>
                <a:latin typeface="Menlo" panose="020B0609030804020204" pitchFamily="49" charset="0"/>
              </a:rPr>
              <a:t> A-specific T cells are enriched in lung tumors and inflammatory lung lesions during immune checkpoint blockade</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What makes TCRs </a:t>
            </a:r>
            <a:r>
              <a:rPr lang="en-US" b="0" dirty="0" err="1">
                <a:solidFill>
                  <a:srgbClr val="CCCCCC"/>
                </a:solidFill>
                <a:effectLst/>
                <a:latin typeface="Menlo" panose="020B0609030804020204" pitchFamily="49" charset="0"/>
              </a:rPr>
              <a:t>crossreactive</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cross-reactivity need not result from sequence similarity (3D structural similarity more important than 1D sequence similarity (Peter’s paper: Autoreactive T cell receptors with shared germline-like </a:t>
            </a:r>
            <a:r>
              <a:rPr lang="el-GR" b="0" dirty="0">
                <a:solidFill>
                  <a:srgbClr val="569CD6"/>
                </a:solidFill>
                <a:effectLst/>
                <a:latin typeface="Menlo" panose="020B0609030804020204" pitchFamily="49" charset="0"/>
              </a:rPr>
              <a:t>α </a:t>
            </a:r>
            <a:r>
              <a:rPr lang="en-US" b="0" dirty="0">
                <a:solidFill>
                  <a:srgbClr val="569CD6"/>
                </a:solidFill>
                <a:effectLst/>
                <a:latin typeface="Menlo" panose="020B0609030804020204" pitchFamily="49" charset="0"/>
              </a:rPr>
              <a:t>chains in type 1 diabetes</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r>
              <a:rPr lang="en-US" i="0" u="none" strike="noStrike" dirty="0">
                <a:solidFill>
                  <a:srgbClr val="1F2328"/>
                </a:solidFill>
                <a:effectLst/>
                <a:latin typeface="-apple-system"/>
              </a:rPr>
              <a:t>Kato et al. </a:t>
            </a:r>
            <a:r>
              <a:rPr lang="en-US" i="1" u="none" strike="noStrike" dirty="0">
                <a:solidFill>
                  <a:srgbClr val="1F2328"/>
                </a:solidFill>
                <a:effectLst/>
                <a:latin typeface="-apple-system"/>
              </a:rPr>
              <a:t>Journal of Clinical Oncology</a:t>
            </a:r>
            <a:r>
              <a:rPr lang="en-US" i="0" u="none" strike="noStrike" dirty="0">
                <a:solidFill>
                  <a:srgbClr val="1F2328"/>
                </a:solidFill>
                <a:effectLst/>
                <a:latin typeface="-apple-system"/>
              </a:rPr>
              <a:t>, 2023</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some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-provoked T cell clones circulate systemically and attack tumor cells leading to ICB response in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patients or vice a versa some tumor-provoked T cell clones circulate systemically and attack self leading to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not sure how they differentiate between the two</a:t>
            </a:r>
          </a:p>
          <a:p>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i="0" u="none" strike="noStrike" dirty="0" err="1">
                <a:effectLst/>
              </a:rPr>
              <a:t>Subudhi</a:t>
            </a:r>
            <a:r>
              <a:rPr lang="en-US" i="0" u="none" strike="noStrike" dirty="0">
                <a:effectLst/>
              </a:rPr>
              <a:t> et al. </a:t>
            </a:r>
            <a:r>
              <a:rPr lang="en-US" i="1" u="none" strike="noStrike" dirty="0">
                <a:effectLst/>
              </a:rPr>
              <a:t>Proc Natl </a:t>
            </a:r>
            <a:r>
              <a:rPr lang="en-US" i="1" u="none" strike="noStrike" dirty="0" err="1">
                <a:effectLst/>
              </a:rPr>
              <a:t>Acad</a:t>
            </a:r>
            <a:r>
              <a:rPr lang="en-US" i="1" u="none" strike="noStrike" dirty="0">
                <a:effectLst/>
              </a:rPr>
              <a:t> Sci USA</a:t>
            </a:r>
            <a:r>
              <a:rPr lang="en-US" i="0" u="none" strike="noStrike" dirty="0">
                <a:effectLst/>
              </a:rPr>
              <a:t>, 2016</a:t>
            </a:r>
            <a:endParaRPr lang="en-US" b="0" i="0" u="none" strike="noStrike"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CD8 T cell clonal expansion was greater in patients developing severe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Effective use of latent semantic indexing and computational linguistics in biological and biomedical applications</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HLA-B57 restricted T cells are more </a:t>
            </a:r>
            <a:r>
              <a:rPr lang="en-US" b="0" dirty="0" err="1">
                <a:solidFill>
                  <a:srgbClr val="569CD6"/>
                </a:solidFill>
                <a:effectLst/>
                <a:latin typeface="Menlo" panose="020B0609030804020204" pitchFamily="49" charset="0"/>
              </a:rPr>
              <a:t>crossreactive</a:t>
            </a:r>
            <a:r>
              <a:rPr lang="en-US" b="0" dirty="0">
                <a:solidFill>
                  <a:srgbClr val="569CD6"/>
                </a:solidFill>
                <a:effectLst/>
                <a:latin typeface="Menlo" panose="020B0609030804020204" pitchFamily="49" charset="0"/>
              </a:rPr>
              <a:t> to mutants of target epitopes, this HLA allele also associated with autoimmunity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BlinkMacSystemFont"/>
              </a:rPr>
              <a:t>PMID: 33597266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 expansion of peripheral CD8</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 populations specific for melanocyte antigens observed only in patients who responded to anti-PD-1 therapy, so ICI can promote breakdown of tolerance towards tumor-lineage self-antigens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 perhaps in responders with low neoantigen tumors more often will see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given necessity for immune activity against tumor associated antigens shared between tumor and self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rgbClr val="1F2328"/>
                </a:solidFill>
                <a:latin typeface="-apple-system"/>
              </a:rPr>
              <a:t>Rapisuwon</a:t>
            </a:r>
            <a:r>
              <a:rPr lang="en-US" dirty="0">
                <a:solidFill>
                  <a:srgbClr val="1F2328"/>
                </a:solidFill>
                <a:latin typeface="-apple-system"/>
              </a:rPr>
              <a:t> et al., </a:t>
            </a:r>
            <a:r>
              <a:rPr lang="en-US" i="1" dirty="0">
                <a:solidFill>
                  <a:srgbClr val="1F2328"/>
                </a:solidFill>
                <a:latin typeface="-apple-system"/>
              </a:rPr>
              <a:t>J </a:t>
            </a:r>
            <a:r>
              <a:rPr lang="en-US" i="1" dirty="0" err="1">
                <a:solidFill>
                  <a:srgbClr val="1F2328"/>
                </a:solidFill>
                <a:latin typeface="-apple-system"/>
              </a:rPr>
              <a:t>Immunother</a:t>
            </a:r>
            <a:r>
              <a:rPr lang="en-US" i="1" dirty="0">
                <a:solidFill>
                  <a:srgbClr val="1F2328"/>
                </a:solidFill>
                <a:latin typeface="-apple-system"/>
              </a:rPr>
              <a:t> Cancer</a:t>
            </a:r>
            <a:r>
              <a:rPr lang="en-US" dirty="0">
                <a:solidFill>
                  <a:srgbClr val="1F2328"/>
                </a:solidFill>
                <a:latin typeface="-apple-system"/>
              </a:rPr>
              <a:t>, 2019</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identical CD8</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 clone found in 4 tissues in a patient with widespread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(duodenum for enteritis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PBMCs, original tumor and liver metastasis responses as well), evidence for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underlying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OR common antigen between tumor and self underlying </a:t>
            </a:r>
            <a:r>
              <a:rPr lang="en-US" b="0" dirty="0" err="1">
                <a:solidFill>
                  <a:srgbClr val="569CD6"/>
                </a:solidFill>
                <a:effectLst/>
                <a:latin typeface="Menlo" panose="020B0609030804020204" pitchFamily="49" charset="0"/>
              </a:rPr>
              <a:t>irAEs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duodenitis blocked by antibody to integrin </a:t>
            </a:r>
            <a:r>
              <a:rPr lang="el-GR" b="0" dirty="0">
                <a:solidFill>
                  <a:srgbClr val="569CD6"/>
                </a:solidFill>
                <a:effectLst/>
                <a:latin typeface="Menlo" panose="020B0609030804020204" pitchFamily="49" charset="0"/>
              </a:rPr>
              <a:t>α 4 β 7 (</a:t>
            </a:r>
            <a:r>
              <a:rPr lang="en-US" b="0" dirty="0">
                <a:solidFill>
                  <a:srgbClr val="569CD6"/>
                </a:solidFill>
                <a:effectLst/>
                <a:latin typeface="Menlo" panose="020B0609030804020204" pitchFamily="49" charset="0"/>
              </a:rPr>
              <a:t>LPAM-1) which blocks T cell </a:t>
            </a:r>
            <a:r>
              <a:rPr lang="en-US" b="0" dirty="0" err="1">
                <a:solidFill>
                  <a:srgbClr val="569CD6"/>
                </a:solidFill>
                <a:effectLst/>
                <a:latin typeface="Menlo" panose="020B0609030804020204" pitchFamily="49" charset="0"/>
              </a:rPr>
              <a:t>infiltraton</a:t>
            </a:r>
            <a:r>
              <a:rPr lang="en-US" b="0" dirty="0">
                <a:solidFill>
                  <a:srgbClr val="569CD6"/>
                </a:solidFill>
                <a:effectLst/>
                <a:latin typeface="Menlo" panose="020B0609030804020204" pitchFamily="49" charset="0"/>
              </a:rPr>
              <a:t> into GI tract, suggesting that GI toxicity resulted from circulating T cells trafficked to GI tract following expansion elsewhere i.e. in the tumor perhaps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Global analysis of shared T cell specificities in human non-small cell lung cancer enables HLA inference and antigen discovery: autoreactive T cells in peripheral blood may exist (pruned but not clonally deleted thymus) to avoid immunologic "blind spots" to pathogens, i.e. pathogens that look like self would get by free otherwise if we didn't have some autoreactivity perhaps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Heterogeneity of autoreactive CD8</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cells at sites of inflammation</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shared clonal origin among CD8</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cells at site of colitis with gut </a:t>
            </a:r>
            <a:r>
              <a:rPr lang="en-US" b="0" dirty="0" err="1">
                <a:solidFill>
                  <a:srgbClr val="569CD6"/>
                </a:solidFill>
                <a:effectLst/>
                <a:latin typeface="Menlo" panose="020B0609030804020204" pitchFamily="49" charset="0"/>
              </a:rPr>
              <a:t>T</a:t>
            </a:r>
            <a:r>
              <a:rPr lang="en-US" b="0" dirty="0" err="1">
                <a:solidFill>
                  <a:srgbClr val="808080"/>
                </a:solidFill>
                <a:effectLst/>
                <a:latin typeface="Menlo" panose="020B0609030804020204" pitchFamily="49" charset="0"/>
              </a:rPr>
              <a:t>rm</a:t>
            </a:r>
            <a:r>
              <a:rPr lang="en-US" b="0" dirty="0">
                <a:solidFill>
                  <a:srgbClr val="569CD6"/>
                </a:solidFill>
                <a:effectLst/>
                <a:latin typeface="Menlo" panose="020B0609030804020204" pitchFamily="49" charset="0"/>
              </a:rPr>
              <a:t> cells, suggesting clonal expansion from </a:t>
            </a:r>
            <a:r>
              <a:rPr lang="en-US" b="0" dirty="0" err="1">
                <a:solidFill>
                  <a:srgbClr val="569CD6"/>
                </a:solidFill>
                <a:effectLst/>
                <a:latin typeface="Menlo" panose="020B0609030804020204" pitchFamily="49" charset="0"/>
              </a:rPr>
              <a:t>T</a:t>
            </a:r>
            <a:r>
              <a:rPr lang="en-US" b="0" dirty="0" err="1">
                <a:solidFill>
                  <a:srgbClr val="808080"/>
                </a:solidFill>
                <a:effectLst/>
                <a:latin typeface="Menlo" panose="020B0609030804020204" pitchFamily="49" charset="0"/>
              </a:rPr>
              <a:t>rm</a:t>
            </a:r>
            <a:r>
              <a:rPr lang="en-US" b="0" dirty="0">
                <a:solidFill>
                  <a:srgbClr val="569CD6"/>
                </a:solidFill>
                <a:effectLst/>
                <a:latin typeface="Menlo" panose="020B0609030804020204" pitchFamily="49" charset="0"/>
              </a:rPr>
              <a:t> population being responsible for </a:t>
            </a:r>
            <a:r>
              <a:rPr lang="en-US" b="0" dirty="0" err="1">
                <a:solidFill>
                  <a:srgbClr val="569CD6"/>
                </a:solidFill>
                <a:effectLst/>
                <a:latin typeface="Menlo" panose="020B0609030804020204" pitchFamily="49" charset="0"/>
              </a:rPr>
              <a:t>irAEs</a:t>
            </a:r>
            <a:r>
              <a:rPr lang="en-US" b="0" dirty="0">
                <a:solidFill>
                  <a:srgbClr val="CCCCCC"/>
                </a:solidFill>
                <a:effectLst/>
                <a:latin typeface="Menlo" panose="020B0609030804020204" pitchFamily="49" charset="0"/>
              </a:rPr>
              <a:t> (different from autoimmune, so </a:t>
            </a:r>
            <a:r>
              <a:rPr lang="en-US" b="0" dirty="0">
                <a:solidFill>
                  <a:srgbClr val="569CD6"/>
                </a:solidFill>
                <a:effectLst/>
                <a:latin typeface="Menlo" panose="020B0609030804020204" pitchFamily="49" charset="0"/>
              </a:rPr>
              <a:t>for tissues that lack </a:t>
            </a:r>
            <a:r>
              <a:rPr lang="en-US" b="0" dirty="0" err="1">
                <a:solidFill>
                  <a:srgbClr val="569CD6"/>
                </a:solidFill>
                <a:effectLst/>
                <a:latin typeface="Menlo" panose="020B0609030804020204" pitchFamily="49" charset="0"/>
              </a:rPr>
              <a:t>T</a:t>
            </a:r>
            <a:r>
              <a:rPr lang="en-US" b="0" dirty="0" err="1">
                <a:solidFill>
                  <a:srgbClr val="808080"/>
                </a:solidFill>
                <a:effectLst/>
                <a:latin typeface="Menlo" panose="020B0609030804020204" pitchFamily="49" charset="0"/>
              </a:rPr>
              <a:t>rm</a:t>
            </a:r>
            <a:r>
              <a:rPr lang="en-US" b="0" dirty="0">
                <a:solidFill>
                  <a:srgbClr val="569CD6"/>
                </a:solidFill>
                <a:effectLst/>
                <a:latin typeface="Menlo" panose="020B0609030804020204" pitchFamily="49" charset="0"/>
              </a:rPr>
              <a:t> cells, like the synovium, trafficking of T cells from the periphery may be important for </a:t>
            </a:r>
            <a:r>
              <a:rPr lang="en-US" b="0" dirty="0" err="1">
                <a:solidFill>
                  <a:srgbClr val="569CD6"/>
                </a:solidFill>
                <a:effectLst/>
                <a:latin typeface="Menlo" panose="020B0609030804020204" pitchFamily="49" charset="0"/>
              </a:rPr>
              <a:t>irAEs</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BlinkMacSystemFont"/>
              </a:rPr>
              <a:t>PMID: 35101349</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 cells seen infiltrating into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tissue, T cells seen targeting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tissue seen in blood, so T cells involved in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autoantibodies present ~50% of time for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i="0" u="none" strike="noStrike" dirty="0">
                <a:solidFill>
                  <a:srgbClr val="1F2328"/>
                </a:solidFill>
                <a:effectLst/>
                <a:latin typeface="-apple-system"/>
              </a:rPr>
              <a:t>Oh et al. </a:t>
            </a:r>
            <a:r>
              <a:rPr lang="en-US" i="1" u="none" strike="noStrike" dirty="0">
                <a:solidFill>
                  <a:srgbClr val="1F2328"/>
                </a:solidFill>
                <a:effectLst/>
                <a:latin typeface="-apple-system"/>
              </a:rPr>
              <a:t>Cancer Res</a:t>
            </a:r>
            <a:r>
              <a:rPr lang="en-US" i="0" u="none" strike="noStrike" dirty="0">
                <a:solidFill>
                  <a:srgbClr val="1F2328"/>
                </a:solidFill>
                <a:effectLst/>
                <a:latin typeface="-apple-system"/>
              </a:rPr>
              <a:t>. 2018</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CTLA-4 blockade induced greater diversification of T cell repertoire (more clonotypes including newly detected clones, decreased clonality) in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patients compared to no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patients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Improved survival with T cell clonotype stability after anti-CTLA-4 treatment in cancer patients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diverse repertoires are important in limiting the magnitude of immune escape but may also promote self-reactive clones and induce host inflammation</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1F2328"/>
                </a:solidFill>
                <a:latin typeface="-apple-system"/>
              </a:rPr>
              <a:t>Carbone et al. </a:t>
            </a:r>
            <a:r>
              <a:rPr lang="en-US" i="1" dirty="0">
                <a:solidFill>
                  <a:srgbClr val="1F2328"/>
                </a:solidFill>
                <a:latin typeface="-apple-system"/>
              </a:rPr>
              <a:t>Front Immunol</a:t>
            </a:r>
            <a:r>
              <a:rPr lang="en-US" dirty="0">
                <a:solidFill>
                  <a:srgbClr val="1F2328"/>
                </a:solidFill>
                <a:latin typeface="-apple-system"/>
              </a:rPr>
              <a:t>. 2023</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they usually find different TCR sequences in vitiligo and primary melanoma lesions, so T cell response against normal melanocytes leading to vitiligo is not usually mediated by reactivation of T cell clones infiltrating/specific to primary melanoma but rather perhaps by T cells targeting metastatic tissues, so kind of different from my thinking of usually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between primary tumor and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site but could also be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between metastases and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sites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metastasis and vitiligo sample TCRs more similar than primary melanoma and vitiligo TCRs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Interpreting T cell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through structure: implications for TCR-based cancer immunotherapy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driven by structural similarities of seemingly unrelated </a:t>
            </a:r>
            <a:r>
              <a:rPr lang="en-US" b="0" dirty="0" err="1">
                <a:solidFill>
                  <a:srgbClr val="569CD6"/>
                </a:solidFill>
                <a:effectLst/>
                <a:latin typeface="Menlo" panose="020B0609030804020204" pitchFamily="49" charset="0"/>
              </a:rPr>
              <a:t>pMHCs</a:t>
            </a:r>
            <a:r>
              <a:rPr lang="en-US" b="0" dirty="0">
                <a:solidFill>
                  <a:srgbClr val="569CD6"/>
                </a:solidFill>
                <a:effectLst/>
                <a:latin typeface="Menlo" panose="020B0609030804020204" pitchFamily="49" charset="0"/>
              </a:rPr>
              <a:t> (by sequence)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BlinkMacSystemFont"/>
              </a:rPr>
              <a:t>PMID: 34589959</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can see same clonotypes of T cells reactive against tumor and self in </a:t>
            </a:r>
            <a:r>
              <a:rPr lang="en-US" b="0" dirty="0" err="1">
                <a:solidFill>
                  <a:srgbClr val="569CD6"/>
                </a:solidFill>
                <a:effectLst/>
                <a:latin typeface="Menlo" panose="020B0609030804020204" pitchFamily="49" charset="0"/>
              </a:rPr>
              <a:t>irAEs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569CD6"/>
                </a:solidFill>
                <a:effectLst/>
                <a:latin typeface="Menlo" panose="020B0609030804020204" pitchFamily="49" charset="0"/>
              </a:rPr>
              <a:t>T</a:t>
            </a:r>
            <a:r>
              <a:rPr lang="en-US" b="0" dirty="0" err="1">
                <a:solidFill>
                  <a:srgbClr val="808080"/>
                </a:solidFill>
                <a:effectLst/>
                <a:latin typeface="Menlo" panose="020B0609030804020204" pitchFamily="49" charset="0"/>
              </a:rPr>
              <a:t>rm</a:t>
            </a:r>
            <a:r>
              <a:rPr lang="en-US" b="0" dirty="0">
                <a:solidFill>
                  <a:srgbClr val="569CD6"/>
                </a:solidFill>
                <a:effectLst/>
                <a:latin typeface="Menlo" panose="020B0609030804020204" pitchFamily="49" charset="0"/>
              </a:rPr>
              <a:t> cells locally expanded in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-dermatitis and –colitis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Other hypotheses: off-target effects (hypothalamus and pituitary express IC ligand), cytokine production damage normal tissue, autoantibodies, microbiome (</a:t>
            </a:r>
            <a:r>
              <a:rPr lang="en-US" b="0" dirty="0" err="1">
                <a:solidFill>
                  <a:srgbClr val="569CD6"/>
                </a:solidFill>
                <a:effectLst/>
                <a:latin typeface="Menlo" panose="020B0609030804020204" pitchFamily="49" charset="0"/>
              </a:rPr>
              <a:t>proinfammatory</a:t>
            </a:r>
            <a:r>
              <a:rPr lang="en-US" b="0" dirty="0">
                <a:solidFill>
                  <a:srgbClr val="569CD6"/>
                </a:solidFill>
                <a:effectLst/>
                <a:latin typeface="Menlo" panose="020B0609030804020204" pitchFamily="49" charset="0"/>
              </a:rPr>
              <a:t>)</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6095033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Additional possible effect that I’m not sure how to talk about: altered diversity?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Initially thought that </a:t>
            </a:r>
            <a:r>
              <a:rPr lang="en-US" dirty="0"/>
              <a:t>more germline-like TCRs might be more cross-reactive as they have lower sequence complexity</a:t>
            </a:r>
            <a:r>
              <a:rPr lang="en-US" b="0" dirty="0"/>
              <a:t>, don’t fully understand that hypothesis though…</a:t>
            </a:r>
          </a:p>
          <a:p>
            <a:endParaRPr lang="en-US" b="0" dirty="0"/>
          </a:p>
          <a:p>
            <a:r>
              <a:rPr lang="en-US" b="0" dirty="0"/>
              <a:t>Hydrophobicity: more hydrophobic TCRs might be more cross-reactive as they allow more alternative contacts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Entropic contributions and the influence of the hydrophobic environment in promiscuous protein-protein association</a:t>
            </a:r>
            <a:r>
              <a:rPr lang="en-US" b="0" i="0" u="none" strike="noStrike" dirty="0">
                <a:solidFill>
                  <a:srgbClr val="1F1F1F"/>
                </a:solidFill>
                <a:effectLst/>
                <a:latin typeface="ElsevierGulliver"/>
              </a:rPr>
              <a:t>: </a:t>
            </a:r>
            <a:r>
              <a:rPr lang="en-US" b="0" dirty="0">
                <a:solidFill>
                  <a:srgbClr val="569CD6"/>
                </a:solidFill>
                <a:effectLst/>
                <a:latin typeface="Menlo" panose="020B0609030804020204" pitchFamily="49" charset="0"/>
              </a:rPr>
              <a:t>interface demonstrates promiscuity in part due to the number of interactions this hydrophobic interface allows, which allows many alternative contacts (increased entropy, drives forward binding) with other binding partners hence promiscuity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Repertoire analyses reveal T cell receptor sequence features that influence T cell fate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TRB CDR3 hydrophobicity promotes reactivity to self-peptides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Functionally specialized human CD4</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 subsets express physiochemically distinct TCRs</a:t>
            </a:r>
            <a:r>
              <a:rPr lang="en-US" b="0" dirty="0">
                <a:solidFill>
                  <a:srgbClr val="CCCCCC"/>
                </a:solidFill>
                <a:effectLst/>
                <a:latin typeface="Menlo" panose="020B0609030804020204" pitchFamily="49" charset="0"/>
              </a:rPr>
              <a:t>: longer CDR3s might promote </a:t>
            </a:r>
            <a:r>
              <a:rPr lang="en-US" b="0" dirty="0" err="1">
                <a:solidFill>
                  <a:srgbClr val="CCCCCC"/>
                </a:solidFill>
                <a:effectLst/>
                <a:latin typeface="Menlo" panose="020B0609030804020204" pitchFamily="49" charset="0"/>
              </a:rPr>
              <a:t>crossreactivity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F1F1F"/>
                </a:solidFill>
                <a:effectLst/>
                <a:latin typeface="ElsevierGulliver"/>
              </a:rPr>
              <a:t>Statistical analysis of CDR3 length distributions for the assessment of T and B cell repertoire biases: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F1F1F"/>
                </a:solidFill>
                <a:effectLst/>
                <a:latin typeface="ElsevierGulliver"/>
              </a:rPr>
              <a:t>The length of the CDR3 loop greatly influences its shape and ability to fold both on itself and in the company of others loops such as the CDR1 and CDR2</a:t>
            </a:r>
          </a:p>
        </p:txBody>
      </p:sp>
      <p:sp>
        <p:nvSpPr>
          <p:cNvPr id="4" name="Slide Number Placeholder 3"/>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28172768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Stress recency! 2022!</a:t>
            </a:r>
          </a:p>
        </p:txBody>
      </p:sp>
      <p:sp>
        <p:nvSpPr>
          <p:cNvPr id="4" name="Slide Number Placeholder 3"/>
          <p:cNvSpPr>
            <a:spLocks noGrp="1"/>
          </p:cNvSpPr>
          <p:nvPr>
            <p:ph type="sldNum" sz="quarter" idx="5"/>
          </p:nvPr>
        </p:nvSpPr>
        <p:spPr/>
        <p:txBody>
          <a:bodyPr/>
          <a:lstStyle/>
          <a:p>
            <a:fld id="{061BAA8C-FDC6-D345-B4E0-3B02449209FB}" type="slidenum">
              <a:rPr lang="en-US" smtClean="0"/>
              <a:t>13</a:t>
            </a:fld>
            <a:endParaRPr lang="en-US"/>
          </a:p>
        </p:txBody>
      </p:sp>
    </p:spTree>
    <p:extLst>
      <p:ext uri="{BB962C8B-B14F-4D97-AF65-F5344CB8AC3E}">
        <p14:creationId xmlns:p14="http://schemas.microsoft.com/office/powerpoint/2010/main" val="28927554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14</a:t>
            </a:fld>
            <a:endParaRPr lang="en-US"/>
          </a:p>
        </p:txBody>
      </p:sp>
    </p:spTree>
    <p:extLst>
      <p:ext uri="{BB962C8B-B14F-4D97-AF65-F5344CB8AC3E}">
        <p14:creationId xmlns:p14="http://schemas.microsoft.com/office/powerpoint/2010/main" val="30106995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Gloss over 1-7</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sharing </a:t>
            </a:r>
            <a:r>
              <a:rPr lang="en-US" dirty="0" err="1"/>
              <a:t>downsampling</a:t>
            </a:r>
            <a:r>
              <a:rPr lang="en-US" dirty="0"/>
              <a:t>... </a:t>
            </a:r>
            <a:r>
              <a:rPr lang="en-US" dirty="0" err="1"/>
              <a:t>downsample</a:t>
            </a:r>
            <a:r>
              <a:rPr lang="en-US" dirty="0"/>
              <a:t> reads per patient </a:t>
            </a:r>
            <a:r>
              <a:rPr lang="en-US" dirty="0">
                <a:sym typeface="Wingdings" pitchFamily="2" charset="2"/>
              </a:rPr>
              <a:t> ~4k T cells</a:t>
            </a:r>
            <a:endParaRPr lang="en-US" dirty="0"/>
          </a:p>
          <a:p>
            <a:endParaRPr lang="en-US" dirty="0"/>
          </a:p>
          <a:p>
            <a:r>
              <a:rPr lang="en-US" dirty="0" err="1"/>
              <a:t>Stitchr</a:t>
            </a:r>
            <a:r>
              <a:rPr lang="en-US" dirty="0"/>
              <a:t>: basically looks for sequence matches between N terminus and C terminus of junction and V gene, incrementally deleting V gene residues until it finds junction. Then use non-V portion of CDR3 to search J gene, then remainder for search D gene (TRB). Then get seq by trim reference and use most common codon for species</a:t>
            </a:r>
            <a:endParaRPr lang="en-US" b="0" i="0" u="none" strike="noStrike" dirty="0">
              <a:solidFill>
                <a:srgbClr val="2A2A2A"/>
              </a:solidFill>
              <a:effectLst/>
              <a:latin typeface="Merriweather" pitchFamily="2" charset="77"/>
            </a:endParaRP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IGoR</a:t>
            </a:r>
            <a:r>
              <a:rPr lang="en-US" dirty="0"/>
              <a:t>: </a:t>
            </a:r>
            <a:r>
              <a:rPr lang="en-US" b="0" dirty="0" err="1">
                <a:solidFill>
                  <a:srgbClr val="CCCCCC"/>
                </a:solidFill>
                <a:effectLst/>
                <a:latin typeface="Menlo" panose="020B0609030804020204" pitchFamily="49" charset="0"/>
              </a:rPr>
              <a:t>IGoR</a:t>
            </a:r>
            <a:r>
              <a:rPr lang="en-US" b="0" dirty="0">
                <a:solidFill>
                  <a:srgbClr val="CCCCCC"/>
                </a:solidFill>
                <a:effectLst/>
                <a:latin typeface="Menlo" panose="020B0609030804020204" pitchFamily="49" charset="0"/>
              </a:rPr>
              <a:t> starts by listing the possible recombination and hypermutation scenarios leading to an observed sequence in the data set, then assigns probability weights reflecting the likelihood of these scenarios, </a:t>
            </a:r>
            <a:r>
              <a:rPr lang="en-US" b="0" dirty="0" err="1">
                <a:solidFill>
                  <a:srgbClr val="CCCCCC"/>
                </a:solidFill>
                <a:effectLst/>
                <a:latin typeface="Menlo" panose="020B0609030804020204" pitchFamily="49" charset="0"/>
              </a:rPr>
              <a:t>IGoR</a:t>
            </a:r>
            <a:r>
              <a:rPr lang="en-US" b="0" dirty="0">
                <a:solidFill>
                  <a:srgbClr val="CCCCCC"/>
                </a:solidFill>
                <a:effectLst/>
                <a:latin typeface="Menlo" panose="020B0609030804020204" pitchFamily="49" charset="0"/>
              </a:rPr>
              <a:t> restricts its exploration to the reasonably likely ones to save on computational cost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computational pipeline: V(D)J recombination proceeds by joining randomly selected segments (V, D, and J segments in the case of TRB and IGH), each segment gets trimmed at its ends (hashed areas), and a varying number of non-templated insertions are added between them, </a:t>
            </a:r>
            <a:r>
              <a:rPr lang="en-US" b="0" dirty="0" err="1">
                <a:solidFill>
                  <a:srgbClr val="CCCCCC"/>
                </a:solidFill>
                <a:effectLst/>
                <a:latin typeface="Menlo" panose="020B0609030804020204" pitchFamily="49" charset="0"/>
              </a:rPr>
              <a:t>IGoR</a:t>
            </a:r>
            <a:r>
              <a:rPr lang="en-US" b="0" dirty="0">
                <a:solidFill>
                  <a:srgbClr val="CCCCCC"/>
                </a:solidFill>
                <a:effectLst/>
                <a:latin typeface="Menlo" panose="020B0609030804020204" pitchFamily="49" charset="0"/>
              </a:rPr>
              <a:t> lists putative recombination scenarios consistent with the observed sequence, and weighs them according to their likelihood, the likelihood of each scenario is computed using a Bayesian network of dependencies between the recombination features (V, D, J segment choices, insertions, and deletions)</a:t>
            </a:r>
            <a:endParaRPr lang="en-US" dirty="0"/>
          </a:p>
          <a:p>
            <a:endParaRPr lang="en-US" dirty="0"/>
          </a:p>
          <a:p>
            <a:r>
              <a:rPr lang="en-US" dirty="0"/>
              <a:t>QC/metrics:</a:t>
            </a:r>
          </a:p>
          <a:p>
            <a:pPr marL="914400" lvl="1" indent="-457200">
              <a:buFont typeface="+mj-lt"/>
              <a:buAutoNum type="alphaLcParenR"/>
            </a:pPr>
            <a:r>
              <a:rPr lang="en-US" dirty="0"/>
              <a:t>Mitochondrial RNA &lt; 15%</a:t>
            </a:r>
          </a:p>
          <a:p>
            <a:pPr marL="914400" lvl="1" indent="-457200">
              <a:buFont typeface="+mj-lt"/>
              <a:buAutoNum type="alphaLcParenR"/>
            </a:pPr>
            <a:r>
              <a:rPr lang="en-US" dirty="0"/>
              <a:t>&gt; 500 unique RNAs/cell</a:t>
            </a:r>
          </a:p>
          <a:p>
            <a:pPr marL="914400" lvl="1" indent="-457200">
              <a:buFont typeface="+mj-lt"/>
              <a:buAutoNum type="alphaLcParenR"/>
            </a:pPr>
            <a:r>
              <a:rPr lang="en-US" dirty="0"/>
              <a:t>181,403 cells remain after QC (50,524 cells dropped)</a:t>
            </a:r>
          </a:p>
          <a:p>
            <a:pPr marL="914400" lvl="1" indent="-457200">
              <a:buFont typeface="+mj-lt"/>
              <a:buAutoNum type="alphaLcParenR"/>
            </a:pPr>
            <a:r>
              <a:rPr lang="en-US" dirty="0"/>
              <a:t>30,136 T cells (before </a:t>
            </a:r>
            <a:r>
              <a:rPr lang="en-US" dirty="0" err="1"/>
              <a:t>downsample</a:t>
            </a:r>
            <a:r>
              <a:rPr lang="en-US" dirty="0"/>
              <a:t>)</a:t>
            </a:r>
          </a:p>
          <a:p>
            <a:pPr marL="914400" lvl="1" indent="-457200">
              <a:buFont typeface="+mj-lt"/>
              <a:buAutoNum type="alphaLcParenR"/>
            </a:pPr>
            <a:r>
              <a:rPr lang="en-US" dirty="0"/>
              <a:t>328 TCRs/patient (24 patients) </a:t>
            </a:r>
            <a:r>
              <a:rPr lang="en-US" dirty="0" err="1"/>
              <a:t>downsampling</a:t>
            </a:r>
            <a:r>
              <a:rPr lang="en-US" dirty="0"/>
              <a:t> = 7872 total TCRs after </a:t>
            </a:r>
            <a:r>
              <a:rPr lang="en-US" dirty="0" err="1"/>
              <a:t>downsampling</a:t>
            </a:r>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15</a:t>
            </a:fld>
            <a:endParaRPr lang="en-US"/>
          </a:p>
        </p:txBody>
      </p:sp>
    </p:spTree>
    <p:extLst>
      <p:ext uri="{BB962C8B-B14F-4D97-AF65-F5344CB8AC3E}">
        <p14:creationId xmlns:p14="http://schemas.microsoft.com/office/powerpoint/2010/main" val="41183969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220528"/>
            <a:ext cx="5486400" cy="3960495"/>
          </a:xfrm>
        </p:spPr>
        <p:txBody>
          <a:bodyPr/>
          <a:lstStyle/>
          <a:p>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16</a:t>
            </a:fld>
            <a:endParaRPr lang="en-US"/>
          </a:p>
        </p:txBody>
      </p:sp>
    </p:spTree>
    <p:extLst>
      <p:ext uri="{BB962C8B-B14F-4D97-AF65-F5344CB8AC3E}">
        <p14:creationId xmlns:p14="http://schemas.microsoft.com/office/powerpoint/2010/main" val="33479343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only a small portion of an antigen is needed to be recognized by a TCR (8-10 amino acids for MHCI, 14-18 for MHCII, does this mean that CD8</a:t>
            </a:r>
            <a:r>
              <a:rPr lang="en-US" b="1" dirty="0">
                <a:solidFill>
                  <a:srgbClr val="808080"/>
                </a:solidFill>
                <a:effectLst/>
                <a:latin typeface="Menlo" panose="020B0609030804020204" pitchFamily="49" charset="0"/>
              </a:rPr>
              <a:t>&lt;</a:t>
            </a:r>
            <a:r>
              <a:rPr lang="en-US" b="1" dirty="0">
                <a:solidFill>
                  <a:srgbClr val="569CD6"/>
                </a:solidFill>
                <a:effectLst/>
                <a:latin typeface="Menlo" panose="020B0609030804020204" pitchFamily="49" charset="0"/>
              </a:rPr>
              <a:t>sup</a:t>
            </a:r>
            <a:r>
              <a:rPr lang="en-US" b="1" dirty="0">
                <a:solidFill>
                  <a:srgbClr val="808080"/>
                </a:solidFill>
                <a:effectLst/>
                <a:latin typeface="Menlo" panose="020B0609030804020204" pitchFamily="49" charset="0"/>
              </a:rPr>
              <a:t>&gt;</a:t>
            </a:r>
            <a:r>
              <a:rPr lang="en-US" b="1" dirty="0">
                <a:solidFill>
                  <a:srgbClr val="569CD6"/>
                </a:solidFill>
                <a:effectLst/>
                <a:latin typeface="Menlo" panose="020B0609030804020204" pitchFamily="49" charset="0"/>
              </a:rPr>
              <a:t>+</a:t>
            </a:r>
            <a:r>
              <a:rPr lang="en-US" b="1" dirty="0">
                <a:solidFill>
                  <a:srgbClr val="808080"/>
                </a:solidFill>
                <a:effectLst/>
                <a:latin typeface="Menlo" panose="020B0609030804020204" pitchFamily="49" charset="0"/>
              </a:rPr>
              <a:t>&lt;/</a:t>
            </a:r>
            <a:r>
              <a:rPr lang="en-US" b="1" dirty="0">
                <a:solidFill>
                  <a:srgbClr val="569CD6"/>
                </a:solidFill>
                <a:effectLst/>
                <a:latin typeface="Menlo" panose="020B0609030804020204" pitchFamily="49" charset="0"/>
              </a:rPr>
              <a:t>sup</a:t>
            </a:r>
            <a:r>
              <a:rPr lang="en-US" b="1" dirty="0">
                <a:solidFill>
                  <a:srgbClr val="808080"/>
                </a:solidFill>
                <a:effectLst/>
                <a:latin typeface="Menlo" panose="020B0609030804020204" pitchFamily="49" charset="0"/>
              </a:rPr>
              <a:t>&gt;</a:t>
            </a:r>
            <a:r>
              <a:rPr lang="en-US" b="1" dirty="0">
                <a:solidFill>
                  <a:srgbClr val="569CD6"/>
                </a:solidFill>
                <a:effectLst/>
                <a:latin typeface="Menlo" panose="020B0609030804020204" pitchFamily="49" charset="0"/>
              </a:rPr>
              <a:t> T cells might be more cross-reactive?)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T cell repertoire analysis and metrics of diversity and clonality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CDR1-2 contact MHC and CDR3 contacts peptide is the general rule, but CDR1</a:t>
            </a:r>
            <a:r>
              <a:rPr lang="el-GR" b="1" dirty="0">
                <a:solidFill>
                  <a:srgbClr val="569CD6"/>
                </a:solidFill>
                <a:effectLst/>
                <a:latin typeface="Menlo" panose="020B0609030804020204" pitchFamily="49" charset="0"/>
              </a:rPr>
              <a:t>α </a:t>
            </a:r>
            <a:r>
              <a:rPr lang="en-US" b="1" dirty="0">
                <a:solidFill>
                  <a:srgbClr val="569CD6"/>
                </a:solidFill>
                <a:effectLst/>
                <a:latin typeface="Menlo" panose="020B0609030804020204" pitchFamily="49" charset="0"/>
              </a:rPr>
              <a:t>also contacts peptide and CDR3</a:t>
            </a:r>
            <a:r>
              <a:rPr lang="el-GR" b="1" dirty="0">
                <a:solidFill>
                  <a:srgbClr val="569CD6"/>
                </a:solidFill>
                <a:effectLst/>
                <a:latin typeface="Menlo" panose="020B0609030804020204" pitchFamily="49" charset="0"/>
              </a:rPr>
              <a:t>β </a:t>
            </a:r>
            <a:r>
              <a:rPr lang="en-US" b="1" dirty="0">
                <a:solidFill>
                  <a:srgbClr val="569CD6"/>
                </a:solidFill>
                <a:effectLst/>
                <a:latin typeface="Menlo" panose="020B0609030804020204" pitchFamily="49" charset="0"/>
              </a:rPr>
              <a:t>doesn't contact peptide too much</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F1F1F"/>
                </a:solidFill>
                <a:effectLst/>
                <a:latin typeface="ElsevierGulliver"/>
              </a:rPr>
              <a:t>The length of the CDR3 loop greatly influences its shape and ability to fold both on itself and in the company of others loops such as the CDR1 and CDR2 (</a:t>
            </a:r>
            <a:r>
              <a:rPr lang="en-US" b="0" i="0" u="none" strike="noStrike" dirty="0">
                <a:solidFill>
                  <a:srgbClr val="0272B1"/>
                </a:solidFill>
                <a:effectLst/>
                <a:latin typeface="ElsevierGulliver"/>
                <a:hlinkClick r:id="rId3"/>
              </a:rPr>
              <a:t>Davis et al., 1998</a:t>
            </a:r>
            <a:r>
              <a:rPr lang="en-US" b="0" i="0" u="none" strike="noStrike" dirty="0">
                <a:solidFill>
                  <a:srgbClr val="1F1F1F"/>
                </a:solidFill>
                <a:effectLst/>
                <a:latin typeface="ElsevierGulliver"/>
              </a:rPr>
              <a:t>, </a:t>
            </a:r>
            <a:r>
              <a:rPr lang="en-US" b="0" i="0" u="none" strike="noStrike" dirty="0">
                <a:solidFill>
                  <a:srgbClr val="0272B1"/>
                </a:solidFill>
                <a:effectLst/>
                <a:latin typeface="ElsevierGulliver"/>
                <a:hlinkClick r:id="rId4"/>
              </a:rPr>
              <a:t>Wu et al., 2002</a:t>
            </a:r>
            <a:r>
              <a:rPr lang="en-US" b="0" i="0" u="none" strike="noStrike" dirty="0">
                <a:solidFill>
                  <a:srgbClr val="1F1F1F"/>
                </a:solidFill>
                <a:effectLst/>
                <a:latin typeface="ElsevierGulliver"/>
              </a:rPr>
              <a:t>): https://</a:t>
            </a:r>
            <a:r>
              <a:rPr lang="en-US" b="0" i="0" u="none" strike="noStrike" dirty="0" err="1">
                <a:solidFill>
                  <a:srgbClr val="1F1F1F"/>
                </a:solidFill>
                <a:effectLst/>
                <a:latin typeface="ElsevierGulliver"/>
              </a:rPr>
              <a:t>www.sciencedirect.com</a:t>
            </a:r>
            <a:r>
              <a:rPr lang="en-US" b="0" i="0" u="none" strike="noStrike" dirty="0">
                <a:solidFill>
                  <a:srgbClr val="1F1F1F"/>
                </a:solidFill>
                <a:effectLst/>
                <a:latin typeface="ElsevierGulliver"/>
              </a:rPr>
              <a:t>/science/article/</a:t>
            </a:r>
            <a:r>
              <a:rPr lang="en-US" b="0" i="0" u="none" strike="noStrike" dirty="0" err="1">
                <a:solidFill>
                  <a:srgbClr val="1F1F1F"/>
                </a:solidFill>
                <a:effectLst/>
                <a:latin typeface="ElsevierGulliver"/>
              </a:rPr>
              <a:t>pii</a:t>
            </a:r>
            <a:r>
              <a:rPr lang="en-US" b="0" i="0" u="none" strike="noStrike">
                <a:solidFill>
                  <a:srgbClr val="1F1F1F"/>
                </a:solidFill>
                <a:effectLst/>
                <a:latin typeface="ElsevierGulliver"/>
              </a:rPr>
              <a:t>/S0161589006002148?via%3Dihub</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17</a:t>
            </a:fld>
            <a:endParaRPr lang="en-US"/>
          </a:p>
        </p:txBody>
      </p:sp>
    </p:spTree>
    <p:extLst>
      <p:ext uri="{BB962C8B-B14F-4D97-AF65-F5344CB8AC3E}">
        <p14:creationId xmlns:p14="http://schemas.microsoft.com/office/powerpoint/2010/main" val="42797396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Menlo" panose="020B0609030804020204" pitchFamily="49" charset="0"/>
              </a:rPr>
              <a:t>Slope differences much bigger if no log10 x-axis scale, but then all squished in x-axis</a:t>
            </a:r>
          </a:p>
        </p:txBody>
      </p:sp>
      <p:sp>
        <p:nvSpPr>
          <p:cNvPr id="4" name="Slide Number Placeholder 3"/>
          <p:cNvSpPr>
            <a:spLocks noGrp="1"/>
          </p:cNvSpPr>
          <p:nvPr>
            <p:ph type="sldNum" sz="quarter" idx="5"/>
          </p:nvPr>
        </p:nvSpPr>
        <p:spPr/>
        <p:txBody>
          <a:bodyPr/>
          <a:lstStyle/>
          <a:p>
            <a:fld id="{061BAA8C-FDC6-D345-B4E0-3B02449209FB}" type="slidenum">
              <a:rPr lang="en-US" smtClean="0"/>
              <a:t>18</a:t>
            </a:fld>
            <a:endParaRPr lang="en-US"/>
          </a:p>
        </p:txBody>
      </p:sp>
    </p:spTree>
    <p:extLst>
      <p:ext uri="{BB962C8B-B14F-4D97-AF65-F5344CB8AC3E}">
        <p14:creationId xmlns:p14="http://schemas.microsoft.com/office/powerpoint/2010/main" val="1221689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Menlo" panose="020B0609030804020204" pitchFamily="49" charset="0"/>
              </a:rPr>
              <a:t>Fewer Tregs associated with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 in literature, don’t see that here though, don’t even see ICI decreasing Tregs…</a:t>
            </a:r>
          </a:p>
          <a:p>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Wilcox rank sum test doesn’t assume equal variances (t test does)</a:t>
            </a:r>
          </a:p>
          <a:p>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~similar to what I see here: low baseline circulating MAITs associated with </a:t>
            </a:r>
            <a:r>
              <a:rPr lang="en-US" b="1" dirty="0" err="1"/>
              <a:t>irAE</a:t>
            </a:r>
            <a:r>
              <a:rPr lang="en-US" b="1" dirty="0"/>
              <a:t> colitis (PMID: 32734627)</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~opposite to what I see here: activated CD4 TEM abundance (in PBMCs) associated with </a:t>
            </a:r>
            <a:r>
              <a:rPr lang="en-US" b="1" dirty="0" err="1"/>
              <a:t>irAE</a:t>
            </a:r>
            <a:r>
              <a:rPr lang="en-US" b="1" dirty="0"/>
              <a:t> development (</a:t>
            </a:r>
            <a:r>
              <a:rPr lang="en-US" b="1" i="0" strike="noStrike" dirty="0">
                <a:effectLst/>
              </a:rPr>
              <a:t>PMID: 35027754</a:t>
            </a:r>
            <a:r>
              <a:rPr lang="en-US" b="1" dirty="0"/>
              <a:t>)</a:t>
            </a:r>
          </a:p>
        </p:txBody>
      </p:sp>
      <p:sp>
        <p:nvSpPr>
          <p:cNvPr id="4" name="Slide Number Placeholder 3"/>
          <p:cNvSpPr>
            <a:spLocks noGrp="1"/>
          </p:cNvSpPr>
          <p:nvPr>
            <p:ph type="sldNum" sz="quarter" idx="5"/>
          </p:nvPr>
        </p:nvSpPr>
        <p:spPr/>
        <p:txBody>
          <a:bodyPr/>
          <a:lstStyle/>
          <a:p>
            <a:fld id="{061BAA8C-FDC6-D345-B4E0-3B02449209FB}" type="slidenum">
              <a:rPr lang="en-US" smtClean="0"/>
              <a:t>19</a:t>
            </a:fld>
            <a:endParaRPr lang="en-US"/>
          </a:p>
        </p:txBody>
      </p:sp>
    </p:spTree>
    <p:extLst>
      <p:ext uri="{BB962C8B-B14F-4D97-AF65-F5344CB8AC3E}">
        <p14:creationId xmlns:p14="http://schemas.microsoft.com/office/powerpoint/2010/main" val="2737585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31490990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Menlo" panose="020B0609030804020204" pitchFamily="49" charset="0"/>
              </a:rPr>
              <a:t>Fewer Tregs associated with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 in literature, don’t see that here though, don’t even see ICI decreasing Tregs…</a:t>
            </a:r>
          </a:p>
          <a:p>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~similar to what I see here: low baseline circulating MAITs associated with </a:t>
            </a:r>
            <a:r>
              <a:rPr lang="en-US" b="1" dirty="0" err="1"/>
              <a:t>irAE</a:t>
            </a:r>
            <a:r>
              <a:rPr lang="en-US" b="1" dirty="0"/>
              <a:t> colitis (PMID: 32734627)</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~opposite to what I see here: activated CD4 TEM abundance (in PBMCs) associated with </a:t>
            </a:r>
            <a:r>
              <a:rPr lang="en-US" b="1" dirty="0" err="1"/>
              <a:t>irAE</a:t>
            </a:r>
            <a:r>
              <a:rPr lang="en-US" b="1" dirty="0"/>
              <a:t> development (</a:t>
            </a:r>
            <a:r>
              <a:rPr lang="en-US" b="1" i="0" strike="noStrike" dirty="0">
                <a:effectLst/>
              </a:rPr>
              <a:t>PMID: 35027754</a:t>
            </a:r>
            <a:r>
              <a:rPr lang="en-US" b="1" dirty="0"/>
              <a:t>)</a:t>
            </a:r>
          </a:p>
        </p:txBody>
      </p:sp>
      <p:sp>
        <p:nvSpPr>
          <p:cNvPr id="4" name="Slide Number Placeholder 3"/>
          <p:cNvSpPr>
            <a:spLocks noGrp="1"/>
          </p:cNvSpPr>
          <p:nvPr>
            <p:ph type="sldNum" sz="quarter" idx="5"/>
          </p:nvPr>
        </p:nvSpPr>
        <p:spPr/>
        <p:txBody>
          <a:bodyPr/>
          <a:lstStyle/>
          <a:p>
            <a:fld id="{061BAA8C-FDC6-D345-B4E0-3B02449209FB}" type="slidenum">
              <a:rPr lang="en-US" smtClean="0"/>
              <a:t>20</a:t>
            </a:fld>
            <a:endParaRPr lang="en-US"/>
          </a:p>
        </p:txBody>
      </p:sp>
    </p:spTree>
    <p:extLst>
      <p:ext uri="{BB962C8B-B14F-4D97-AF65-F5344CB8AC3E}">
        <p14:creationId xmlns:p14="http://schemas.microsoft.com/office/powerpoint/2010/main" val="29945658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21</a:t>
            </a:fld>
            <a:endParaRPr lang="en-US"/>
          </a:p>
        </p:txBody>
      </p:sp>
    </p:spTree>
    <p:extLst>
      <p:ext uri="{BB962C8B-B14F-4D97-AF65-F5344CB8AC3E}">
        <p14:creationId xmlns:p14="http://schemas.microsoft.com/office/powerpoint/2010/main" val="7152520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22</a:t>
            </a:fld>
            <a:endParaRPr lang="en-US"/>
          </a:p>
        </p:txBody>
      </p:sp>
    </p:spTree>
    <p:extLst>
      <p:ext uri="{BB962C8B-B14F-4D97-AF65-F5344CB8AC3E}">
        <p14:creationId xmlns:p14="http://schemas.microsoft.com/office/powerpoint/2010/main" val="36737699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Filtered for top 75 most common linkages</a:t>
            </a:r>
          </a:p>
        </p:txBody>
      </p:sp>
      <p:sp>
        <p:nvSpPr>
          <p:cNvPr id="4" name="Slide Number Placeholder 3"/>
          <p:cNvSpPr>
            <a:spLocks noGrp="1"/>
          </p:cNvSpPr>
          <p:nvPr>
            <p:ph type="sldNum" sz="quarter" idx="5"/>
          </p:nvPr>
        </p:nvSpPr>
        <p:spPr/>
        <p:txBody>
          <a:bodyPr/>
          <a:lstStyle/>
          <a:p>
            <a:fld id="{061BAA8C-FDC6-D345-B4E0-3B02449209FB}" type="slidenum">
              <a:rPr lang="en-US" smtClean="0"/>
              <a:t>23</a:t>
            </a:fld>
            <a:endParaRPr lang="en-US"/>
          </a:p>
        </p:txBody>
      </p:sp>
    </p:spTree>
    <p:extLst>
      <p:ext uri="{BB962C8B-B14F-4D97-AF65-F5344CB8AC3E}">
        <p14:creationId xmlns:p14="http://schemas.microsoft.com/office/powerpoint/2010/main" val="5613362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Filtered for top 75 most common linkages</a:t>
            </a:r>
          </a:p>
        </p:txBody>
      </p:sp>
      <p:sp>
        <p:nvSpPr>
          <p:cNvPr id="4" name="Slide Number Placeholder 3"/>
          <p:cNvSpPr>
            <a:spLocks noGrp="1"/>
          </p:cNvSpPr>
          <p:nvPr>
            <p:ph type="sldNum" sz="quarter" idx="5"/>
          </p:nvPr>
        </p:nvSpPr>
        <p:spPr/>
        <p:txBody>
          <a:bodyPr/>
          <a:lstStyle/>
          <a:p>
            <a:fld id="{061BAA8C-FDC6-D345-B4E0-3B02449209FB}" type="slidenum">
              <a:rPr lang="en-US" smtClean="0"/>
              <a:t>24</a:t>
            </a:fld>
            <a:endParaRPr lang="en-US"/>
          </a:p>
        </p:txBody>
      </p:sp>
    </p:spTree>
    <p:extLst>
      <p:ext uri="{BB962C8B-B14F-4D97-AF65-F5344CB8AC3E}">
        <p14:creationId xmlns:p14="http://schemas.microsoft.com/office/powerpoint/2010/main" val="1483771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Menlo" panose="020B0609030804020204" pitchFamily="49" charset="0"/>
              </a:rPr>
              <a:t>Filtered for top 75 most common linkages</a:t>
            </a:r>
          </a:p>
        </p:txBody>
      </p:sp>
      <p:sp>
        <p:nvSpPr>
          <p:cNvPr id="4" name="Slide Number Placeholder 3"/>
          <p:cNvSpPr>
            <a:spLocks noGrp="1"/>
          </p:cNvSpPr>
          <p:nvPr>
            <p:ph type="sldNum" sz="quarter" idx="5"/>
          </p:nvPr>
        </p:nvSpPr>
        <p:spPr/>
        <p:txBody>
          <a:bodyPr/>
          <a:lstStyle/>
          <a:p>
            <a:fld id="{061BAA8C-FDC6-D345-B4E0-3B02449209FB}" type="slidenum">
              <a:rPr lang="en-US" smtClean="0"/>
              <a:t>25</a:t>
            </a:fld>
            <a:endParaRPr lang="en-US"/>
          </a:p>
        </p:txBody>
      </p:sp>
    </p:spTree>
    <p:extLst>
      <p:ext uri="{BB962C8B-B14F-4D97-AF65-F5344CB8AC3E}">
        <p14:creationId xmlns:p14="http://schemas.microsoft.com/office/powerpoint/2010/main" val="21895542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Menlo" panose="020B0609030804020204" pitchFamily="49" charset="0"/>
              </a:rPr>
              <a:t>Filtered for top 75 most common linkages</a:t>
            </a:r>
          </a:p>
        </p:txBody>
      </p:sp>
      <p:sp>
        <p:nvSpPr>
          <p:cNvPr id="4" name="Slide Number Placeholder 3"/>
          <p:cNvSpPr>
            <a:spLocks noGrp="1"/>
          </p:cNvSpPr>
          <p:nvPr>
            <p:ph type="sldNum" sz="quarter" idx="5"/>
          </p:nvPr>
        </p:nvSpPr>
        <p:spPr/>
        <p:txBody>
          <a:bodyPr/>
          <a:lstStyle/>
          <a:p>
            <a:fld id="{061BAA8C-FDC6-D345-B4E0-3B02449209FB}" type="slidenum">
              <a:rPr lang="en-US" smtClean="0"/>
              <a:t>26</a:t>
            </a:fld>
            <a:endParaRPr lang="en-US"/>
          </a:p>
        </p:txBody>
      </p:sp>
    </p:spTree>
    <p:extLst>
      <p:ext uri="{BB962C8B-B14F-4D97-AF65-F5344CB8AC3E}">
        <p14:creationId xmlns:p14="http://schemas.microsoft.com/office/powerpoint/2010/main" val="10885650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Perhaps related to connection between infections before autoimmune development? Or just bystanders?</a:t>
            </a:r>
          </a:p>
          <a:p>
            <a:endParaRPr lang="en-US" dirty="0"/>
          </a:p>
          <a:p>
            <a:r>
              <a:rPr lang="en-US" dirty="0" err="1"/>
              <a:t>VDJdb</a:t>
            </a:r>
            <a:r>
              <a:rPr lang="en-US" dirty="0"/>
              <a:t> mostly MHC class I (80k, 4k class II)</a:t>
            </a:r>
          </a:p>
        </p:txBody>
      </p:sp>
      <p:sp>
        <p:nvSpPr>
          <p:cNvPr id="4" name="Slide Number Placeholder 3"/>
          <p:cNvSpPr>
            <a:spLocks noGrp="1"/>
          </p:cNvSpPr>
          <p:nvPr>
            <p:ph type="sldNum" sz="quarter" idx="5"/>
          </p:nvPr>
        </p:nvSpPr>
        <p:spPr/>
        <p:txBody>
          <a:bodyPr/>
          <a:lstStyle/>
          <a:p>
            <a:fld id="{061BAA8C-FDC6-D345-B4E0-3B02449209FB}" type="slidenum">
              <a:rPr lang="en-US" smtClean="0"/>
              <a:t>27</a:t>
            </a:fld>
            <a:endParaRPr lang="en-US"/>
          </a:p>
        </p:txBody>
      </p:sp>
    </p:spTree>
    <p:extLst>
      <p:ext uri="{BB962C8B-B14F-4D97-AF65-F5344CB8AC3E}">
        <p14:creationId xmlns:p14="http://schemas.microsoft.com/office/powerpoint/2010/main" val="26824384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Identification of neoantigens for individualized cancer immunotherapy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cross-reactivity is possible due to low affinity of functional TCR-</a:t>
            </a:r>
            <a:r>
              <a:rPr lang="en-US" b="0" dirty="0" err="1">
                <a:solidFill>
                  <a:srgbClr val="569CD6"/>
                </a:solidFill>
                <a:effectLst/>
                <a:latin typeface="Menlo" panose="020B0609030804020204" pitchFamily="49" charset="0"/>
              </a:rPr>
              <a:t>pMHC</a:t>
            </a:r>
            <a:r>
              <a:rPr lang="en-US" b="0" dirty="0">
                <a:solidFill>
                  <a:srgbClr val="569CD6"/>
                </a:solidFill>
                <a:effectLst/>
                <a:latin typeface="Menlo" panose="020B0609030804020204" pitchFamily="49" charset="0"/>
              </a:rPr>
              <a:t> interaction</a:t>
            </a:r>
            <a:endParaRPr lang="en-US" b="0" i="0" u="none" strike="noStrike" dirty="0">
              <a:solidFill>
                <a:srgbClr val="212121"/>
              </a:solidFill>
              <a:effectLst/>
              <a:latin typeface="Cambria" panose="02040503050406030204" pitchFamily="18" charset="0"/>
            </a:endParaRPr>
          </a:p>
          <a:p>
            <a:r>
              <a:rPr lang="en-US" b="0" i="0" u="none" strike="noStrike" dirty="0">
                <a:solidFill>
                  <a:srgbClr val="212121"/>
                </a:solidFill>
                <a:effectLst/>
                <a:latin typeface="Cambria" panose="02040503050406030204" pitchFamily="18" charset="0"/>
              </a:rPr>
              <a:t>Lack of necessity for super high affinity TCR-</a:t>
            </a:r>
            <a:r>
              <a:rPr lang="en-US" b="0" i="0" u="none" strike="noStrike" dirty="0" err="1">
                <a:solidFill>
                  <a:srgbClr val="212121"/>
                </a:solidFill>
                <a:effectLst/>
                <a:latin typeface="Cambria" panose="02040503050406030204" pitchFamily="18" charset="0"/>
              </a:rPr>
              <a:t>pMHC</a:t>
            </a:r>
            <a:r>
              <a:rPr lang="en-US" b="0" i="0" u="none" strike="noStrike" dirty="0">
                <a:solidFill>
                  <a:srgbClr val="212121"/>
                </a:solidFill>
                <a:effectLst/>
                <a:latin typeface="Cambria" panose="02040503050406030204" pitchFamily="18" charset="0"/>
              </a:rPr>
              <a:t> may support more alternative contacts ~= more </a:t>
            </a:r>
            <a:r>
              <a:rPr lang="en-US" b="0" i="0" u="none" strike="noStrike" dirty="0" err="1">
                <a:solidFill>
                  <a:srgbClr val="212121"/>
                </a:solidFill>
                <a:effectLst/>
                <a:latin typeface="Cambria" panose="02040503050406030204" pitchFamily="18" charset="0"/>
              </a:rPr>
              <a:t>crossreactive</a:t>
            </a:r>
            <a:r>
              <a:rPr lang="en-US" b="0" i="0" u="none" strike="noStrike" dirty="0">
                <a:solidFill>
                  <a:srgbClr val="212121"/>
                </a:solidFill>
                <a:effectLst/>
                <a:latin typeface="Cambria" panose="02040503050406030204" pitchFamily="18" charset="0"/>
              </a:rPr>
              <a:t> hypothesis (i.e. longer CDR3 may disrupt peak affinity but may allow more possible ok TCR-</a:t>
            </a:r>
            <a:r>
              <a:rPr lang="en-US" b="0" i="0" u="none" strike="noStrike" dirty="0" err="1">
                <a:solidFill>
                  <a:srgbClr val="212121"/>
                </a:solidFill>
                <a:effectLst/>
                <a:latin typeface="Cambria" panose="02040503050406030204" pitchFamily="18" charset="0"/>
              </a:rPr>
              <a:t>pMHC</a:t>
            </a:r>
            <a:r>
              <a:rPr lang="en-US" b="0" i="0" u="none" strike="noStrike" dirty="0">
                <a:solidFill>
                  <a:srgbClr val="212121"/>
                </a:solidFill>
                <a:effectLst/>
                <a:latin typeface="Cambria" panose="02040503050406030204" pitchFamily="18" charset="0"/>
              </a:rPr>
              <a:t> interactions sufficient to induce T cell activation)</a:t>
            </a:r>
          </a:p>
          <a:p>
            <a:endParaRPr lang="en-US" b="0" i="0" u="none" strike="noStrike" dirty="0">
              <a:solidFill>
                <a:srgbClr val="212121"/>
              </a:solidFill>
              <a:effectLst/>
              <a:latin typeface="Cambria" panose="02040503050406030204" pitchFamily="18" charset="0"/>
            </a:endParaRPr>
          </a:p>
          <a:p>
            <a:r>
              <a:rPr lang="en-US" b="0" i="0" u="none" strike="noStrike" dirty="0">
                <a:solidFill>
                  <a:srgbClr val="212121"/>
                </a:solidFill>
                <a:effectLst/>
                <a:latin typeface="Cambria" panose="02040503050406030204" pitchFamily="18" charset="0"/>
              </a:rPr>
              <a:t>Context of BRI/</a:t>
            </a:r>
            <a:r>
              <a:rPr lang="en-US" b="0" i="0" u="none" strike="noStrike" dirty="0" err="1">
                <a:solidFill>
                  <a:srgbClr val="212121"/>
                </a:solidFill>
                <a:effectLst/>
                <a:latin typeface="Cambria" panose="02040503050406030204" pitchFamily="18" charset="0"/>
              </a:rPr>
              <a:t>VDJdb</a:t>
            </a:r>
            <a:r>
              <a:rPr lang="en-US" b="0" i="0" u="none" strike="noStrike" dirty="0">
                <a:solidFill>
                  <a:srgbClr val="212121"/>
                </a:solidFill>
                <a:effectLst/>
                <a:latin typeface="Cambria" panose="02040503050406030204" pitchFamily="18" charset="0"/>
              </a:rPr>
              <a:t> data…</a:t>
            </a:r>
          </a:p>
          <a:p>
            <a:endParaRPr lang="en-US" b="0" i="0" u="none" strike="noStrike" dirty="0">
              <a:solidFill>
                <a:srgbClr val="212121"/>
              </a:solidFill>
              <a:effectLst/>
              <a:latin typeface="Cambria" panose="02040503050406030204" pitchFamily="18" charset="0"/>
            </a:endParaRPr>
          </a:p>
          <a:p>
            <a:r>
              <a:rPr lang="en-US" b="0" i="0" u="none" strike="noStrike" dirty="0">
                <a:solidFill>
                  <a:srgbClr val="212121"/>
                </a:solidFill>
                <a:effectLst/>
                <a:latin typeface="Cambria" panose="02040503050406030204" pitchFamily="18" charset="0"/>
              </a:rPr>
              <a:t>Public/shorter CD8 TRAs/higher </a:t>
            </a:r>
            <a:r>
              <a:rPr lang="en-US" b="0" i="0" u="none" strike="noStrike" dirty="0" err="1">
                <a:solidFill>
                  <a:srgbClr val="212121"/>
                </a:solidFill>
                <a:effectLst/>
                <a:latin typeface="Cambria" panose="02040503050406030204" pitchFamily="18" charset="0"/>
              </a:rPr>
              <a:t>pgen</a:t>
            </a:r>
            <a:r>
              <a:rPr lang="en-US" b="0" i="0" u="none" strike="noStrike" dirty="0">
                <a:solidFill>
                  <a:srgbClr val="212121"/>
                </a:solidFill>
                <a:effectLst/>
                <a:latin typeface="Cambria" panose="02040503050406030204" pitchFamily="18" charset="0"/>
              </a:rPr>
              <a:t> expected more </a:t>
            </a:r>
            <a:r>
              <a:rPr lang="en-US" b="0" i="0" u="none" strike="noStrike" dirty="0" err="1">
                <a:solidFill>
                  <a:srgbClr val="212121"/>
                </a:solidFill>
                <a:effectLst/>
                <a:latin typeface="Cambria" panose="02040503050406030204" pitchFamily="18" charset="0"/>
              </a:rPr>
              <a:t>crossreactive</a:t>
            </a:r>
            <a:r>
              <a:rPr lang="en-US" b="0" i="0" u="none" strike="noStrike" dirty="0">
                <a:solidFill>
                  <a:srgbClr val="212121"/>
                </a:solidFill>
                <a:effectLst/>
                <a:latin typeface="Cambria" panose="02040503050406030204" pitchFamily="18" charset="0"/>
              </a:rPr>
              <a:t> from BRI/</a:t>
            </a:r>
            <a:r>
              <a:rPr lang="en-US" b="0" i="0" u="none" strike="noStrike" dirty="0" err="1">
                <a:solidFill>
                  <a:srgbClr val="212121"/>
                </a:solidFill>
                <a:effectLst/>
                <a:latin typeface="Cambria" panose="02040503050406030204" pitchFamily="18" charset="0"/>
              </a:rPr>
              <a:t>VDJdb</a:t>
            </a:r>
            <a:r>
              <a:rPr lang="en-US" b="0" i="0" u="none" strike="noStrike" dirty="0">
                <a:solidFill>
                  <a:srgbClr val="212121"/>
                </a:solidFill>
                <a:effectLst/>
                <a:latin typeface="Cambria" panose="02040503050406030204" pitchFamily="18" charset="0"/>
              </a:rPr>
              <a:t> data... (</a:t>
            </a:r>
            <a:r>
              <a:rPr lang="en-US" b="0" i="0" u="none" strike="noStrike" dirty="0" err="1">
                <a:solidFill>
                  <a:srgbClr val="212121"/>
                </a:solidFill>
                <a:effectLst/>
                <a:latin typeface="Cambria" panose="02040503050406030204" pitchFamily="18" charset="0"/>
              </a:rPr>
              <a:t>VDJdb</a:t>
            </a:r>
            <a:r>
              <a:rPr lang="en-US" b="0" i="0" u="none" strike="noStrike" dirty="0">
                <a:solidFill>
                  <a:srgbClr val="212121"/>
                </a:solidFill>
                <a:effectLst/>
                <a:latin typeface="Cambria" panose="02040503050406030204" pitchFamily="18" charset="0"/>
              </a:rPr>
              <a:t> not </a:t>
            </a:r>
            <a:r>
              <a:rPr lang="en-US" b="0" i="0" u="none" strike="noStrike" dirty="0" err="1">
                <a:solidFill>
                  <a:srgbClr val="212121"/>
                </a:solidFill>
                <a:effectLst/>
                <a:latin typeface="Cambria" panose="02040503050406030204" pitchFamily="18" charset="0"/>
              </a:rPr>
              <a:t>pgen</a:t>
            </a:r>
            <a:r>
              <a:rPr lang="en-US" b="0" i="0" u="none" strike="noStrike" dirty="0">
                <a:solidFill>
                  <a:srgbClr val="212121"/>
                </a:solidFill>
                <a:effectLst/>
                <a:latin typeface="Cambria" panose="02040503050406030204" pitchFamily="18" charset="0"/>
              </a:rPr>
              <a:t>, BRI all 3)</a:t>
            </a:r>
          </a:p>
        </p:txBody>
      </p:sp>
      <p:sp>
        <p:nvSpPr>
          <p:cNvPr id="4" name="Slide Number Placeholder 3"/>
          <p:cNvSpPr>
            <a:spLocks noGrp="1"/>
          </p:cNvSpPr>
          <p:nvPr>
            <p:ph type="sldNum" sz="quarter" idx="5"/>
          </p:nvPr>
        </p:nvSpPr>
        <p:spPr/>
        <p:txBody>
          <a:bodyPr/>
          <a:lstStyle/>
          <a:p>
            <a:fld id="{061BAA8C-FDC6-D345-B4E0-3B02449209FB}" type="slidenum">
              <a:rPr lang="en-US" smtClean="0"/>
              <a:t>28</a:t>
            </a:fld>
            <a:endParaRPr lang="en-US"/>
          </a:p>
        </p:txBody>
      </p:sp>
    </p:spTree>
    <p:extLst>
      <p:ext uri="{BB962C8B-B14F-4D97-AF65-F5344CB8AC3E}">
        <p14:creationId xmlns:p14="http://schemas.microsoft.com/office/powerpoint/2010/main" val="36613073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29</a:t>
            </a:fld>
            <a:endParaRPr lang="en-US"/>
          </a:p>
        </p:txBody>
      </p:sp>
    </p:spTree>
    <p:extLst>
      <p:ext uri="{BB962C8B-B14F-4D97-AF65-F5344CB8AC3E}">
        <p14:creationId xmlns:p14="http://schemas.microsoft.com/office/powerpoint/2010/main" val="3703388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40687855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30</a:t>
            </a:fld>
            <a:endParaRPr lang="en-US"/>
          </a:p>
        </p:txBody>
      </p:sp>
    </p:spTree>
    <p:extLst>
      <p:ext uri="{BB962C8B-B14F-4D97-AF65-F5344CB8AC3E}">
        <p14:creationId xmlns:p14="http://schemas.microsoft.com/office/powerpoint/2010/main" val="225237118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31</a:t>
            </a:fld>
            <a:endParaRPr lang="en-US"/>
          </a:p>
        </p:txBody>
      </p:sp>
    </p:spTree>
    <p:extLst>
      <p:ext uri="{BB962C8B-B14F-4D97-AF65-F5344CB8AC3E}">
        <p14:creationId xmlns:p14="http://schemas.microsoft.com/office/powerpoint/2010/main" val="6050917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32</a:t>
            </a:fld>
            <a:endParaRPr lang="en-US"/>
          </a:p>
        </p:txBody>
      </p:sp>
    </p:spTree>
    <p:extLst>
      <p:ext uri="{BB962C8B-B14F-4D97-AF65-F5344CB8AC3E}">
        <p14:creationId xmlns:p14="http://schemas.microsoft.com/office/powerpoint/2010/main" val="9216308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33</a:t>
            </a:fld>
            <a:endParaRPr lang="en-US"/>
          </a:p>
        </p:txBody>
      </p:sp>
    </p:spTree>
    <p:extLst>
      <p:ext uri="{BB962C8B-B14F-4D97-AF65-F5344CB8AC3E}">
        <p14:creationId xmlns:p14="http://schemas.microsoft.com/office/powerpoint/2010/main" val="86112189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Perhaps worth trying to make analogy between viral infections </a:t>
            </a:r>
            <a:r>
              <a:rPr lang="en-US" b="0" dirty="0" err="1">
                <a:solidFill>
                  <a:srgbClr val="CCCCCC"/>
                </a:solidFill>
                <a:effectLst/>
                <a:latin typeface="Menlo" panose="020B0609030804020204" pitchFamily="49" charset="0"/>
              </a:rPr>
              <a:t>preceeding</a:t>
            </a:r>
            <a:r>
              <a:rPr lang="en-US" b="0" dirty="0">
                <a:solidFill>
                  <a:srgbClr val="CCCCCC"/>
                </a:solidFill>
                <a:effectLst/>
                <a:latin typeface="Menlo" panose="020B0609030804020204" pitchFamily="49" charset="0"/>
              </a:rPr>
              <a:t> autoimmunity and tumor response </a:t>
            </a:r>
            <a:r>
              <a:rPr lang="en-US" b="0" dirty="0" err="1">
                <a:solidFill>
                  <a:srgbClr val="CCCCCC"/>
                </a:solidFill>
                <a:effectLst/>
                <a:latin typeface="Menlo" panose="020B0609030804020204" pitchFamily="49" charset="0"/>
              </a:rPr>
              <a:t>preceeding</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Immune-related adverse events in various organs caused by checkpoint inhibitors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err="1">
                <a:solidFill>
                  <a:srgbClr val="569CD6"/>
                </a:solidFill>
                <a:effectLst/>
                <a:latin typeface="Menlo" panose="020B0609030804020204" pitchFamily="49" charset="0"/>
              </a:rPr>
              <a:t>irAEs</a:t>
            </a:r>
            <a:r>
              <a:rPr lang="en-US" b="1" dirty="0">
                <a:solidFill>
                  <a:srgbClr val="569CD6"/>
                </a:solidFill>
                <a:effectLst/>
                <a:latin typeface="Menlo" panose="020B0609030804020204" pitchFamily="49" charset="0"/>
              </a:rPr>
              <a:t> progress more rapidly than autoimmune conditions, also transient often with quick recovery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CTLA-4 and PD-1 signaling converge on Akt, regulator of T cell activation</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CTLA-4 blockade induces more diversified T cells (including autoreactive ones), PD-1 blockade induce more clonal TCR repertoire and proliferation of </a:t>
            </a:r>
            <a:r>
              <a:rPr lang="en-US" b="1" dirty="0" err="1">
                <a:solidFill>
                  <a:srgbClr val="569CD6"/>
                </a:solidFill>
                <a:effectLst/>
                <a:latin typeface="Menlo" panose="020B0609030804020204" pitchFamily="49" charset="0"/>
              </a:rPr>
              <a:t>intratumoral</a:t>
            </a:r>
            <a:r>
              <a:rPr lang="en-US" b="1" dirty="0">
                <a:solidFill>
                  <a:srgbClr val="569CD6"/>
                </a:solidFill>
                <a:effectLst/>
                <a:latin typeface="Menlo" panose="020B0609030804020204" pitchFamily="49" charset="0"/>
              </a:rPr>
              <a:t> CD8</a:t>
            </a:r>
            <a:r>
              <a:rPr lang="en-US" b="1" dirty="0">
                <a:solidFill>
                  <a:srgbClr val="808080"/>
                </a:solidFill>
                <a:effectLst/>
                <a:latin typeface="Menlo" panose="020B0609030804020204" pitchFamily="49" charset="0"/>
              </a:rPr>
              <a:t>&lt;</a:t>
            </a:r>
            <a:r>
              <a:rPr lang="en-US" b="1" dirty="0">
                <a:solidFill>
                  <a:srgbClr val="569CD6"/>
                </a:solidFill>
                <a:effectLst/>
                <a:latin typeface="Menlo" panose="020B0609030804020204" pitchFamily="49" charset="0"/>
              </a:rPr>
              <a:t>sup</a:t>
            </a:r>
            <a:r>
              <a:rPr lang="en-US" b="1" dirty="0">
                <a:solidFill>
                  <a:srgbClr val="808080"/>
                </a:solidFill>
                <a:effectLst/>
                <a:latin typeface="Menlo" panose="020B0609030804020204" pitchFamily="49" charset="0"/>
              </a:rPr>
              <a:t>&gt;</a:t>
            </a:r>
            <a:r>
              <a:rPr lang="en-US" b="1" dirty="0">
                <a:solidFill>
                  <a:srgbClr val="569CD6"/>
                </a:solidFill>
                <a:effectLst/>
                <a:latin typeface="Menlo" panose="020B0609030804020204" pitchFamily="49" charset="0"/>
              </a:rPr>
              <a:t>+</a:t>
            </a:r>
            <a:r>
              <a:rPr lang="en-US" b="1" dirty="0">
                <a:solidFill>
                  <a:srgbClr val="808080"/>
                </a:solidFill>
                <a:effectLst/>
                <a:latin typeface="Menlo" panose="020B0609030804020204" pitchFamily="49" charset="0"/>
              </a:rPr>
              <a:t>&lt;/</a:t>
            </a:r>
            <a:r>
              <a:rPr lang="en-US" b="1" dirty="0">
                <a:solidFill>
                  <a:srgbClr val="569CD6"/>
                </a:solidFill>
                <a:effectLst/>
                <a:latin typeface="Menlo" panose="020B0609030804020204" pitchFamily="49" charset="0"/>
              </a:rPr>
              <a:t>sup</a:t>
            </a:r>
            <a:r>
              <a:rPr lang="en-US" b="1" dirty="0">
                <a:solidFill>
                  <a:srgbClr val="808080"/>
                </a:solidFill>
                <a:effectLst/>
                <a:latin typeface="Menlo" panose="020B0609030804020204" pitchFamily="49" charset="0"/>
              </a:rPr>
              <a:t>&gt;</a:t>
            </a:r>
            <a:r>
              <a:rPr lang="en-US" b="1" dirty="0">
                <a:solidFill>
                  <a:srgbClr val="569CD6"/>
                </a:solidFill>
                <a:effectLst/>
                <a:latin typeface="Menlo" panose="020B0609030804020204" pitchFamily="49" charset="0"/>
              </a:rPr>
              <a:t> T cells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severe </a:t>
            </a:r>
            <a:r>
              <a:rPr lang="en-US" b="1" dirty="0" err="1">
                <a:solidFill>
                  <a:srgbClr val="569CD6"/>
                </a:solidFill>
                <a:effectLst/>
                <a:latin typeface="Menlo" panose="020B0609030804020204" pitchFamily="49" charset="0"/>
              </a:rPr>
              <a:t>irAEs</a:t>
            </a:r>
            <a:r>
              <a:rPr lang="en-US" b="1" dirty="0">
                <a:solidFill>
                  <a:srgbClr val="569CD6"/>
                </a:solidFill>
                <a:effectLst/>
                <a:latin typeface="Menlo" panose="020B0609030804020204" pitchFamily="49" charset="0"/>
              </a:rPr>
              <a:t> may represent a subclinical or latent autoimmune state that is unmasked upon ICI treatment</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34</a:t>
            </a:fld>
            <a:endParaRPr lang="en-US"/>
          </a:p>
        </p:txBody>
      </p:sp>
    </p:spTree>
    <p:extLst>
      <p:ext uri="{BB962C8B-B14F-4D97-AF65-F5344CB8AC3E}">
        <p14:creationId xmlns:p14="http://schemas.microsoft.com/office/powerpoint/2010/main" val="5912585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F1F1F"/>
                </a:solidFill>
                <a:effectLst/>
                <a:latin typeface="ElsevierGulliver"/>
              </a:rPr>
              <a:t>Picture: Advanced materials for management of immune-related adverse events induced by immune checkpoint inhibitors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Distinct cellular mechanisms underlie anti-CTLA-4 and anti-PD-1 checkpoint blockade</a:t>
            </a:r>
          </a:p>
          <a:p>
            <a:r>
              <a:rPr lang="en-US" b="0" dirty="0">
                <a:solidFill>
                  <a:srgbClr val="569CD6"/>
                </a:solidFill>
                <a:effectLst/>
                <a:latin typeface="Menlo" panose="020B0609030804020204" pitchFamily="49" charset="0"/>
              </a:rPr>
              <a:t>- PD-1 blockade predominantly induces expansion of specific tumor infiltrating exhausted-like CD8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 subsets</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CTLA-4 blockade induces expansion of ICOS</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Th1-like CD4</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effector T cells, also engages specific subsets of exhausted-like CD8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cells</a:t>
            </a:r>
          </a:p>
          <a:p>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Immune-related adverse events in checkpoint blockade: observations from human tissue and therapeutic considerations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PD-1 blockade more CD8 effect, CD4 effect more for CTLA-4 blockade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Mechanisms of immune-related adverse events during the treatment of cancer with immune checkpoint inhibitors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anti-CTLA-4 and anti-PD-1/PD-L1 antibodies called "immune enhancers" and "immune normalizers" (normalizing T cell immunity in tumor microenvironment), respectively, consistent with PD-1 blockade having less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CTLA-4 and PD-1 signaling converge on Akt, regulator of T cell activation</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CTLA-4 blockade induces more diversified T cells (including autoreactive ones), PD-1 blockade induce more clonal TCR repertoire and proliferation of </a:t>
            </a:r>
            <a:r>
              <a:rPr lang="en-US" b="0" dirty="0" err="1">
                <a:solidFill>
                  <a:srgbClr val="569CD6"/>
                </a:solidFill>
                <a:effectLst/>
                <a:latin typeface="Menlo" panose="020B0609030804020204" pitchFamily="49" charset="0"/>
              </a:rPr>
              <a:t>intratumoral</a:t>
            </a:r>
            <a:r>
              <a:rPr lang="en-US" b="0" dirty="0">
                <a:solidFill>
                  <a:srgbClr val="569CD6"/>
                </a:solidFill>
                <a:effectLst/>
                <a:latin typeface="Menlo" panose="020B0609030804020204" pitchFamily="49" charset="0"/>
              </a:rPr>
              <a:t> CD8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cells</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35</a:t>
            </a:fld>
            <a:endParaRPr lang="en-US"/>
          </a:p>
        </p:txBody>
      </p:sp>
    </p:spTree>
    <p:extLst>
      <p:ext uri="{BB962C8B-B14F-4D97-AF65-F5344CB8AC3E}">
        <p14:creationId xmlns:p14="http://schemas.microsoft.com/office/powerpoint/2010/main" val="288194405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ovarian cancers ICB resistant, not known why (perhaps TIM-3 checkpoint), despite tumor-infiltrating leukocytes present in most ovarian cancer patients (or perhaps these are bystanders reactive to viruses rather than tumor antigens)</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36</a:t>
            </a:fld>
            <a:endParaRPr lang="en-US"/>
          </a:p>
        </p:txBody>
      </p:sp>
    </p:spTree>
    <p:extLst>
      <p:ext uri="{BB962C8B-B14F-4D97-AF65-F5344CB8AC3E}">
        <p14:creationId xmlns:p14="http://schemas.microsoft.com/office/powerpoint/2010/main" val="343114696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 cell repertoire diversity: friend or foe for protective antitumor response?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high TCR diversity/richness/evenness (all same here, highly polyclonal synonyms) in blood associated with good ICB outcome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569CD6"/>
              </a:solidFill>
              <a:effectLst/>
              <a:latin typeface="Menlo" panose="020B0609030804020204" pitchFamily="49" charset="0"/>
            </a:endParaRPr>
          </a:p>
          <a:p>
            <a:r>
              <a:rPr lang="en-US" b="0" dirty="0">
                <a:solidFill>
                  <a:srgbClr val="569CD6"/>
                </a:solidFill>
                <a:effectLst/>
                <a:latin typeface="Menlo" panose="020B0609030804020204" pitchFamily="49" charset="0"/>
              </a:rPr>
              <a:t># A multi-</a:t>
            </a:r>
            <a:r>
              <a:rPr lang="en-US" b="0" dirty="0" err="1">
                <a:solidFill>
                  <a:srgbClr val="569CD6"/>
                </a:solidFill>
                <a:effectLst/>
                <a:latin typeface="Menlo" panose="020B0609030804020204" pitchFamily="49" charset="0"/>
              </a:rPr>
              <a:t>omic</a:t>
            </a:r>
            <a:r>
              <a:rPr lang="en-US" b="0" dirty="0">
                <a:solidFill>
                  <a:srgbClr val="569CD6"/>
                </a:solidFill>
                <a:effectLst/>
                <a:latin typeface="Menlo" panose="020B0609030804020204" pitchFamily="49" charset="0"/>
              </a:rPr>
              <a:t> single cell sequencing approach to develop a CD8 T cell specific gene signature for anti-PD1 response in solid tumors</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**neither pre-treatment TCR clonality nor changes in clonality after ICB correlate with response**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r>
              <a:rPr lang="en-US" b="0" dirty="0">
                <a:solidFill>
                  <a:srgbClr val="569CD6"/>
                </a:solidFill>
                <a:effectLst/>
                <a:latin typeface="Menlo" panose="020B0609030804020204" pitchFamily="49" charset="0"/>
              </a:rPr>
              <a:t>Single cell T cell landscape and T cell receptor repertoire profiling of AML in context of PD-1 blockade therapy</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TCR repertoires expand in responders, contract in therapy resistant patients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some circulating PD-1</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CD8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cells share TCR sequences with T cells in TME, and this frequency predicts ICB response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in responsive patients peripheral compartment is a major source of T cells activated by ICB and majority of pre-existing </a:t>
            </a:r>
            <a:r>
              <a:rPr lang="en-US" b="0" dirty="0" err="1">
                <a:solidFill>
                  <a:srgbClr val="569CD6"/>
                </a:solidFill>
                <a:effectLst/>
                <a:latin typeface="Menlo" panose="020B0609030804020204" pitchFamily="49" charset="0"/>
              </a:rPr>
              <a:t>intratumoral</a:t>
            </a:r>
            <a:r>
              <a:rPr lang="en-US" b="0" dirty="0">
                <a:solidFill>
                  <a:srgbClr val="569CD6"/>
                </a:solidFill>
                <a:effectLst/>
                <a:latin typeface="Menlo" panose="020B0609030804020204" pitchFamily="49" charset="0"/>
              </a:rPr>
              <a:t> T cells are terminally exhausted and refractory to ICB</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37</a:t>
            </a:fld>
            <a:endParaRPr lang="en-US"/>
          </a:p>
        </p:txBody>
      </p:sp>
    </p:spTree>
    <p:extLst>
      <p:ext uri="{BB962C8B-B14F-4D97-AF65-F5344CB8AC3E}">
        <p14:creationId xmlns:p14="http://schemas.microsoft.com/office/powerpoint/2010/main" val="36339444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38</a:t>
            </a:fld>
            <a:endParaRPr lang="en-US"/>
          </a:p>
        </p:txBody>
      </p:sp>
    </p:spTree>
    <p:extLst>
      <p:ext uri="{BB962C8B-B14F-4D97-AF65-F5344CB8AC3E}">
        <p14:creationId xmlns:p14="http://schemas.microsoft.com/office/powerpoint/2010/main" val="11872950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39</a:t>
            </a:fld>
            <a:endParaRPr lang="en-US"/>
          </a:p>
        </p:txBody>
      </p:sp>
    </p:spTree>
    <p:extLst>
      <p:ext uri="{BB962C8B-B14F-4D97-AF65-F5344CB8AC3E}">
        <p14:creationId xmlns:p14="http://schemas.microsoft.com/office/powerpoint/2010/main" val="242777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Clinical outcome following checkpoint therapy in renal cell carcinoma is associated with a burst of activated CD8 T cells in blood</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model: pool of tumor-specific TCF-1</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stem-like CD8 T cells that aren't proliferating or generating antitumor effector cells that are a reservoir unleashed by ICB, seen by large burst of HLA-DR</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CD38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sup+&lt;/sup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CD8 T cells after ICB and new repertoire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Distinct cellular mechanisms underlie anti-CTLA-4 and anti-PD-1 checkpoint blockade</a:t>
            </a:r>
          </a:p>
          <a:p>
            <a:r>
              <a:rPr lang="en-US" b="0" dirty="0">
                <a:solidFill>
                  <a:srgbClr val="569CD6"/>
                </a:solidFill>
                <a:effectLst/>
                <a:latin typeface="Menlo" panose="020B0609030804020204" pitchFamily="49" charset="0"/>
              </a:rPr>
              <a:t>- PD-1 blockade predominantly induces expansion of specific tumor infiltrating exhausted-like CD8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 subsets</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CTLA-4 blockade induces expansion of ICOS</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Th1-like CD4</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effector T cells, also engages specific subsets of exhausted-like CD8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T cells</a:t>
            </a:r>
          </a:p>
          <a:p>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Immune-related adverse events in checkpoint blockade: observations from human tissue and therapeutic considerations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PD-1 blockade more CD8 effect, CD4 effect more for CTLA-4 blockade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Mechanisms of immune-related adverse events during the treatment of cancer with immune checkpoint inhibitors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anti-CTLA-4 and anti-PD-1/PD-L1 antibodies called "immune enhancers" and "immune normalizers" (normalizing T cell immunity in tumor microenvironment), respectively, consistent with PD-1 blockade having less </a:t>
            </a:r>
            <a:r>
              <a:rPr lang="en-US" b="1" dirty="0" err="1">
                <a:solidFill>
                  <a:srgbClr val="569CD6"/>
                </a:solidFill>
                <a:effectLst/>
                <a:latin typeface="Menlo" panose="020B0609030804020204" pitchFamily="49" charset="0"/>
              </a:rPr>
              <a:t>irAEs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T cell repertoire diversity: friend or foe for protective antitumor response?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high TCR diversity/richness/evenness (all same here, highly polyclonal synonyms) in blood </a:t>
            </a:r>
            <a:r>
              <a:rPr lang="en-US" b="1" dirty="0" err="1">
                <a:solidFill>
                  <a:srgbClr val="569CD6"/>
                </a:solidFill>
                <a:effectLst/>
                <a:latin typeface="Menlo" panose="020B0609030804020204" pitchFamily="49" charset="0"/>
              </a:rPr>
              <a:t>associted</a:t>
            </a:r>
            <a:r>
              <a:rPr lang="en-US" b="1" dirty="0">
                <a:solidFill>
                  <a:srgbClr val="569CD6"/>
                </a:solidFill>
                <a:effectLst/>
                <a:latin typeface="Menlo" panose="020B0609030804020204" pitchFamily="49" charset="0"/>
              </a:rPr>
              <a:t> with good ICB outcome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r>
              <a:rPr lang="en-US" b="1" dirty="0">
                <a:solidFill>
                  <a:srgbClr val="569CD6"/>
                </a:solidFill>
                <a:effectLst/>
                <a:latin typeface="Menlo" panose="020B0609030804020204" pitchFamily="49" charset="0"/>
              </a:rPr>
              <a:t>clonal replacement: recruitment of less dysfunctional peripheral T cell clonotypes to tumor that were not detectable in tumor prior to PD-1 blockade, i.e. from tumor draining lymph node, more important in ICI than previously thought**</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1" dirty="0">
                <a:solidFill>
                  <a:srgbClr val="569CD6"/>
                </a:solidFill>
                <a:effectLst/>
                <a:latin typeface="Menlo" panose="020B0609030804020204" pitchFamily="49" charset="0"/>
              </a:rPr>
              <a:t>**clonal revival: replenishment of highly dysfunctional T cell clones in tumor with new, less dysfunctional T cells (perhaps from periphery, local expansion within tumor) that can be novel clonotypes (i.e. clonal replacement) or clonotypes pre-existing in tumor</a:t>
            </a:r>
          </a:p>
          <a:p>
            <a:endParaRPr lang="en-US" b="1" dirty="0">
              <a:solidFill>
                <a:srgbClr val="569CD6"/>
              </a:solidFill>
              <a:effectLst/>
              <a:latin typeface="Menlo" panose="020B0609030804020204" pitchFamily="49" charset="0"/>
            </a:endParaRPr>
          </a:p>
          <a:p>
            <a:endParaRPr lang="en-US" b="1"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tumor type matters for ICB response: melanoma/NSCLC have higher response rates, colon/endometrium cancers do not respond well to ICB (although those with high microsatellite instability and </a:t>
            </a:r>
            <a:r>
              <a:rPr lang="en-US" b="1" dirty="0" err="1">
                <a:solidFill>
                  <a:srgbClr val="569CD6"/>
                </a:solidFill>
                <a:effectLst/>
                <a:latin typeface="Menlo" panose="020B0609030804020204" pitchFamily="49" charset="0"/>
              </a:rPr>
              <a:t>MMRd</a:t>
            </a:r>
            <a:r>
              <a:rPr lang="en-US" b="1" dirty="0">
                <a:solidFill>
                  <a:srgbClr val="569CD6"/>
                </a:solidFill>
                <a:effectLst/>
                <a:latin typeface="Menlo" panose="020B0609030804020204" pitchFamily="49" charset="0"/>
              </a:rPr>
              <a:t> </a:t>
            </a:r>
            <a:r>
              <a:rPr lang="en-US" b="1" dirty="0" err="1">
                <a:solidFill>
                  <a:srgbClr val="569CD6"/>
                </a:solidFill>
                <a:effectLst/>
                <a:latin typeface="Menlo" panose="020B0609030804020204" pitchFamily="49" charset="0"/>
              </a:rPr>
              <a:t>repsond</a:t>
            </a:r>
            <a:r>
              <a:rPr lang="en-US" b="1" dirty="0">
                <a:solidFill>
                  <a:srgbClr val="569CD6"/>
                </a:solidFill>
                <a:effectLst/>
                <a:latin typeface="Menlo" panose="020B0609030804020204" pitchFamily="49" charset="0"/>
              </a:rPr>
              <a:t> well), tumor burden is a good predictor of ICB response (neoantigen generation to elicit antitumor immunity)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ovarian cancers ICB resistant, not known why (perhaps TIM-3 checkpoint), despite tumor-infiltrating leukocytes present in most ovarian cancer patients (or perhaps these are bystanders reactive to viruses rather than tumor antigens)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r>
              <a:rPr lang="en-US" b="1" dirty="0">
                <a:solidFill>
                  <a:srgbClr val="569CD6"/>
                </a:solidFill>
                <a:effectLst/>
                <a:latin typeface="Menlo" panose="020B0609030804020204" pitchFamily="49" charset="0"/>
              </a:rPr>
              <a:t># A multi-</a:t>
            </a:r>
            <a:r>
              <a:rPr lang="en-US" b="1" dirty="0" err="1">
                <a:solidFill>
                  <a:srgbClr val="569CD6"/>
                </a:solidFill>
                <a:effectLst/>
                <a:latin typeface="Menlo" panose="020B0609030804020204" pitchFamily="49" charset="0"/>
              </a:rPr>
              <a:t>omic</a:t>
            </a:r>
            <a:r>
              <a:rPr lang="en-US" b="1" dirty="0">
                <a:solidFill>
                  <a:srgbClr val="569CD6"/>
                </a:solidFill>
                <a:effectLst/>
                <a:latin typeface="Menlo" panose="020B0609030804020204" pitchFamily="49" charset="0"/>
              </a:rPr>
              <a:t> single cell sequencing approach to develop a CD8 T cell specific gene signature for anti-PD1 response in solid tumors</a:t>
            </a:r>
            <a:endParaRPr lang="en-US" b="0" dirty="0">
              <a:solidFill>
                <a:srgbClr val="CCCCCC"/>
              </a:solidFill>
              <a:effectLst/>
              <a:latin typeface="Menlo" panose="020B0609030804020204" pitchFamily="49" charset="0"/>
            </a:endParaRPr>
          </a:p>
          <a:p>
            <a:r>
              <a:rPr lang="en-US" b="0">
                <a:solidFill>
                  <a:srgbClr val="6796E6"/>
                </a:solidFill>
                <a:effectLst/>
                <a:latin typeface="Menlo" panose="020B0609030804020204" pitchFamily="49" charset="0"/>
              </a:rPr>
              <a:t>-</a:t>
            </a:r>
            <a:r>
              <a:rPr lang="en-US" b="0">
                <a:solidFill>
                  <a:srgbClr val="CCCCCC"/>
                </a:solidFill>
                <a:effectLst/>
                <a:latin typeface="Menlo" panose="020B0609030804020204" pitchFamily="49" charset="0"/>
              </a:rPr>
              <a:t> </a:t>
            </a:r>
            <a:r>
              <a:rPr lang="en-US" b="1">
                <a:solidFill>
                  <a:srgbClr val="569CD6"/>
                </a:solidFill>
                <a:effectLst/>
                <a:latin typeface="Menlo" panose="020B0609030804020204" pitchFamily="49" charset="0"/>
              </a:rPr>
              <a:t>**neither pre-treatment TCR clonality nor changes in clonality after ICB correlate with response**</a:t>
            </a:r>
            <a:endParaRPr lang="en-US" b="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141357789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Immune-related adverse events in various organs caused by checkpoint inhibitors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progress more rapidly than autoimmune conditions, also transient often with quick recovery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severe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may represent a subclinical or latent autoimmune state that is unmasked upon ICI treatment</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40</a:t>
            </a:fld>
            <a:endParaRPr lang="en-US"/>
          </a:p>
        </p:txBody>
      </p:sp>
    </p:spTree>
    <p:extLst>
      <p:ext uri="{BB962C8B-B14F-4D97-AF65-F5344CB8AC3E}">
        <p14:creationId xmlns:p14="http://schemas.microsoft.com/office/powerpoint/2010/main" val="8235467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a:solidFill>
                  <a:srgbClr val="212121"/>
                </a:solidFill>
                <a:effectLst/>
                <a:latin typeface="Cambria" panose="02040503050406030204" pitchFamily="18" charset="0"/>
              </a:rPr>
              <a:t>Autoimmune toxicity occurs in up to 60% of patients treated with immune checkpoint inhibitor (ICI) therapy</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660817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Cambria" panose="02040503050406030204" pitchFamily="18" charset="0"/>
              </a:rPr>
              <a:t>165. Khoja L, Day D, Wei-Wu Chen T, Siu LL, Hansen AR. </a:t>
            </a:r>
            <a:r>
              <a:rPr lang="en-US" b="0" i="0" u="none" strike="noStrike" dirty="0" err="1">
                <a:solidFill>
                  <a:srgbClr val="212121"/>
                </a:solidFill>
                <a:effectLst/>
                <a:latin typeface="Cambria" panose="02040503050406030204" pitchFamily="18" charset="0"/>
              </a:rPr>
              <a:t>Tumour</a:t>
            </a:r>
            <a:r>
              <a:rPr lang="en-US" b="0" i="0" u="none" strike="noStrike" dirty="0">
                <a:solidFill>
                  <a:srgbClr val="212121"/>
                </a:solidFill>
                <a:effectLst/>
                <a:latin typeface="Cambria" panose="02040503050406030204" pitchFamily="18" charset="0"/>
              </a:rPr>
              <a:t>- and class-specific patterns of immune-related adverse events of immune checkpoint inhibitors: a systematic review. </a:t>
            </a:r>
            <a:r>
              <a:rPr lang="en-US" b="0" i="1" u="none" strike="noStrike" dirty="0">
                <a:solidFill>
                  <a:srgbClr val="212121"/>
                </a:solidFill>
                <a:effectLst/>
                <a:latin typeface="Cambria" panose="02040503050406030204" pitchFamily="18" charset="0"/>
              </a:rPr>
              <a:t>Ann Oncol</a:t>
            </a:r>
            <a:r>
              <a:rPr lang="en-US" b="0" i="0" u="none" strike="noStrike" dirty="0">
                <a:solidFill>
                  <a:srgbClr val="212121"/>
                </a:solidFill>
                <a:effectLst/>
                <a:latin typeface="Cambria" panose="02040503050406030204" pitchFamily="18" charset="0"/>
              </a:rPr>
              <a:t>. (2017) 28:2377–85. 10.1093/</a:t>
            </a:r>
            <a:r>
              <a:rPr lang="en-US" b="0" i="0" u="none" strike="noStrike" dirty="0" err="1">
                <a:solidFill>
                  <a:srgbClr val="212121"/>
                </a:solidFill>
                <a:effectLst/>
                <a:latin typeface="Cambria" panose="02040503050406030204" pitchFamily="18" charset="0"/>
              </a:rPr>
              <a:t>annonc</a:t>
            </a:r>
            <a:r>
              <a:rPr lang="en-US" b="0" i="0" u="none" strike="noStrike" dirty="0">
                <a:solidFill>
                  <a:srgbClr val="212121"/>
                </a:solidFill>
                <a:effectLst/>
                <a:latin typeface="Cambria" panose="02040503050406030204" pitchFamily="18" charset="0"/>
              </a:rPr>
              <a:t>/mdx286 [</a:t>
            </a:r>
            <a:r>
              <a:rPr lang="en-US" b="0" i="0" u="sng" strike="noStrike" dirty="0">
                <a:solidFill>
                  <a:srgbClr val="4C2C92"/>
                </a:solidFill>
                <a:effectLst/>
                <a:latin typeface="Cambria" panose="02040503050406030204" pitchFamily="18" charset="0"/>
                <a:hlinkClick r:id="rId3"/>
              </a:rPr>
              <a:t>PubMed</a:t>
            </a:r>
            <a:r>
              <a:rPr lang="en-US" b="0" i="0" u="none" strike="noStrike" dirty="0">
                <a:solidFill>
                  <a:srgbClr val="212121"/>
                </a:solidFill>
                <a:effectLst/>
                <a:latin typeface="Cambria" panose="02040503050406030204" pitchFamily="18" charset="0"/>
              </a:rPr>
              <a:t>] [</a:t>
            </a:r>
            <a:r>
              <a:rPr lang="en-US" b="0" i="0" u="sng" strike="noStrike" dirty="0">
                <a:solidFill>
                  <a:srgbClr val="4C2C92"/>
                </a:solidFill>
                <a:effectLst/>
                <a:latin typeface="Cambria" panose="02040503050406030204" pitchFamily="18" charset="0"/>
                <a:hlinkClick r:id="rId4"/>
              </a:rPr>
              <a:t>CrossRef</a:t>
            </a:r>
            <a:r>
              <a:rPr lang="en-US" b="0" i="0" u="none" strike="noStrike" dirty="0">
                <a:solidFill>
                  <a:srgbClr val="212121"/>
                </a:solidFill>
                <a:effectLst/>
                <a:latin typeface="Cambria" panose="02040503050406030204" pitchFamily="18" charset="0"/>
              </a:rPr>
              <a:t>] [</a:t>
            </a:r>
            <a:r>
              <a:rPr lang="en-US" b="0" i="0" u="sng" strike="noStrike" dirty="0">
                <a:solidFill>
                  <a:srgbClr val="4C2C92"/>
                </a:solidFill>
                <a:effectLst/>
                <a:latin typeface="Cambria" panose="02040503050406030204" pitchFamily="18" charset="0"/>
                <a:hlinkClick r:id="rId5"/>
              </a:rPr>
              <a:t>Google Scholar</a:t>
            </a:r>
            <a:r>
              <a:rPr lang="en-US" b="0" i="0" u="none" strike="noStrike" dirty="0">
                <a:solidFill>
                  <a:srgbClr val="212121"/>
                </a:solidFill>
                <a:effectLst/>
                <a:latin typeface="Cambria" panose="02040503050406030204" pitchFamily="18" charset="0"/>
              </a:rPr>
              <a:t>]</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11336587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Roboto" panose="02000000000000000000" pitchFamily="2" charset="0"/>
              </a:rPr>
              <a:t>Ipilimumab: CTLA-4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Merriweather" panose="020F0502020204030204" pitchFamily="34" charset="0"/>
              </a:rPr>
              <a:t>In 2011, ipilimumab (</a:t>
            </a:r>
            <a:r>
              <a:rPr lang="en-US" b="0" i="0" u="none" strike="noStrike" dirty="0" err="1">
                <a:solidFill>
                  <a:srgbClr val="222222"/>
                </a:solidFill>
                <a:effectLst/>
                <a:latin typeface="Merriweather" panose="020F0502020204030204" pitchFamily="34" charset="0"/>
              </a:rPr>
              <a:t>Yervoy</a:t>
            </a:r>
            <a:r>
              <a:rPr lang="en-US" b="0" i="0" u="none" strike="noStrike" dirty="0">
                <a:solidFill>
                  <a:srgbClr val="222222"/>
                </a:solidFill>
                <a:effectLst/>
                <a:latin typeface="Merriweather" panose="020F0502020204030204" pitchFamily="34" charset="0"/>
              </a:rPr>
              <a:t>) became the first ICI to receive FDA approval for metastatic melanoma. As of 2023, it remains the only CTLA-4 targeting ICI that received FDA approval</a:t>
            </a:r>
            <a:endParaRPr lang="en-US" b="0" i="0" u="none" strike="noStrike" dirty="0">
              <a:solidFill>
                <a:srgbClr val="212121"/>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Roboto" panose="02000000000000000000" pitchFamily="2" charset="0"/>
              </a:rPr>
              <a:t>Pembrolizumab/nivolumab: PD-1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 cell characteristics associated with toxicity to immune checkpoint blockade in patients with melanoma</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Cambria" panose="02040503050406030204" pitchFamily="18" charset="0"/>
              </a:rPr>
              <a:t>Autoimmune toxicity occurs in up to 60% of patients treated with immune checkpoint inhibitor (ICI) therapy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Perhaps worth trying to make analogy between viral infections </a:t>
            </a:r>
            <a:r>
              <a:rPr lang="en-US" b="0" dirty="0" err="1">
                <a:solidFill>
                  <a:srgbClr val="CCCCCC"/>
                </a:solidFill>
                <a:effectLst/>
                <a:latin typeface="Menlo" panose="020B0609030804020204" pitchFamily="49" charset="0"/>
              </a:rPr>
              <a:t>preceeding</a:t>
            </a:r>
            <a:r>
              <a:rPr lang="en-US" b="0" dirty="0">
                <a:solidFill>
                  <a:srgbClr val="CCCCCC"/>
                </a:solidFill>
                <a:effectLst/>
                <a:latin typeface="Menlo" panose="020B0609030804020204" pitchFamily="49" charset="0"/>
              </a:rPr>
              <a:t> autoimmunity and tumor response </a:t>
            </a:r>
            <a:r>
              <a:rPr lang="en-US" b="0" dirty="0" err="1">
                <a:solidFill>
                  <a:srgbClr val="CCCCCC"/>
                </a:solidFill>
                <a:effectLst/>
                <a:latin typeface="Menlo" panose="020B0609030804020204" pitchFamily="49" charset="0"/>
              </a:rPr>
              <a:t>preceeding</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Association of checkpoint inhibitor-induced toxic effects with shared cancer and tissue antigens in non-small cell lung cancer: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associated with response to therapy (also can cite Association of vitiligo with tumor response in patients with metastatic melanoma treated with pembrolizumab</a:t>
            </a:r>
            <a:r>
              <a:rPr lang="en-US" b="0" dirty="0">
                <a:solidFill>
                  <a:srgbClr val="CCCCCC"/>
                </a:solidFill>
                <a:effectLst/>
                <a:latin typeface="Menlo" panose="020B0609030804020204" pitchFamily="49" charset="0"/>
              </a:rPr>
              <a:t>), also </a:t>
            </a:r>
            <a:r>
              <a:rPr lang="en-US" b="0" dirty="0">
                <a:solidFill>
                  <a:srgbClr val="569CD6"/>
                </a:solidFill>
                <a:effectLst/>
                <a:latin typeface="Menlo" panose="020B0609030804020204" pitchFamily="49" charset="0"/>
              </a:rPr>
              <a:t>Nivolumab in resected and unresectable metastatic melanoma: characteristics of immune-related adverse events and association with outcomes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r>
              <a:rPr lang="en-US" b="0" dirty="0">
                <a:solidFill>
                  <a:srgbClr val="569CD6"/>
                </a:solidFill>
                <a:effectLst/>
                <a:latin typeface="Menlo" panose="020B0609030804020204" pitchFamily="49" charset="0"/>
              </a:rPr>
              <a:t>Characterization of anti-cancer immune response associated with immune-related adverse events in patients with kidney cancer (meeting abstract)</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more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 in ICB responders, not a new finding</a:t>
            </a:r>
          </a:p>
        </p:txBody>
      </p:sp>
      <p:sp>
        <p:nvSpPr>
          <p:cNvPr id="4" name="Slide Number Placeholder 3"/>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29462696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err="1">
                <a:solidFill>
                  <a:srgbClr val="569CD6"/>
                </a:solidFill>
                <a:effectLst/>
                <a:latin typeface="Menlo" panose="020B0609030804020204" pitchFamily="49" charset="0"/>
              </a:rPr>
              <a:t>Glehr</a:t>
            </a:r>
            <a:r>
              <a:rPr lang="en-US" b="0" i="0" dirty="0">
                <a:solidFill>
                  <a:srgbClr val="569CD6"/>
                </a:solidFill>
                <a:effectLst/>
                <a:latin typeface="Menlo" panose="020B0609030804020204" pitchFamily="49" charset="0"/>
              </a:rPr>
              <a:t> et al. Front Immunol. 2022</a:t>
            </a:r>
            <a:endParaRPr lang="en-US" b="0" i="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unable to reliably predict risk of </a:t>
            </a:r>
            <a:r>
              <a:rPr lang="en-US" b="0" i="0" dirty="0" err="1">
                <a:solidFill>
                  <a:srgbClr val="569CD6"/>
                </a:solidFill>
                <a:effectLst/>
                <a:latin typeface="Menlo" panose="020B0609030804020204" pitchFamily="49" charset="0"/>
              </a:rPr>
              <a:t>irAEs</a:t>
            </a:r>
            <a:r>
              <a:rPr lang="en-US" b="0" i="0" dirty="0">
                <a:solidFill>
                  <a:srgbClr val="569CD6"/>
                </a:solidFill>
                <a:effectLst/>
                <a:latin typeface="Menlo" panose="020B0609030804020204" pitchFamily="49" charset="0"/>
              </a:rPr>
              <a:t> in most cases from pre-therapy flow cytometry and clinical data</a:t>
            </a:r>
            <a:endParaRPr lang="en-US" b="0" i="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Germline variants associated with toxicity to immune checkpoint blockade</a:t>
            </a:r>
            <a:r>
              <a:rPr lang="en-US" b="0" i="0" dirty="0">
                <a:solidFill>
                  <a:srgbClr val="CCCCCC"/>
                </a:solidFill>
                <a:effectLst/>
                <a:latin typeface="Menlo" panose="020B0609030804020204" pitchFamily="49" charset="0"/>
              </a:rPr>
              <a:t>: IL7 cryptic exon, </a:t>
            </a:r>
            <a:r>
              <a:rPr lang="en-US" b="0" i="1" dirty="0">
                <a:solidFill>
                  <a:srgbClr val="569CD6"/>
                </a:solidFill>
                <a:effectLst/>
                <a:latin typeface="Menlo" panose="020B0609030804020204" pitchFamily="49" charset="0"/>
              </a:rPr>
              <a:t>IL7</a:t>
            </a:r>
            <a:r>
              <a:rPr lang="en-US" b="0" dirty="0">
                <a:solidFill>
                  <a:srgbClr val="569CD6"/>
                </a:solidFill>
                <a:effectLst/>
                <a:latin typeface="Menlo" panose="020B0609030804020204" pitchFamily="49" charset="0"/>
              </a:rPr>
              <a:t> supports aberrant immune activity in autoimmunity, limits organ toxicity during antiviral immune response, blocks PD-1 leading to T1D (blocking checkpoint when it would have prevented autoimmunity, so IL7 acts as a natural ICB and is therefore rationally associated with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Biomarkers of checkpoint inhibitor induced immune-related adverse events - a comprehensive review: on treatment markers including clonal expansion of more T cell clones, more newly emerging T cell clones, decline in T cell clonality all very interestingly associated with more </a:t>
            </a:r>
            <a:r>
              <a:rPr lang="en-US" b="0" i="0" dirty="0" err="1">
                <a:solidFill>
                  <a:srgbClr val="569CD6"/>
                </a:solidFill>
                <a:effectLst/>
                <a:latin typeface="Menlo" panose="020B0609030804020204" pitchFamily="49" charset="0"/>
              </a:rPr>
              <a:t>irAEs</a:t>
            </a:r>
            <a:endParaRPr lang="en-US" b="0" i="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External validation of biomarkers for immune-related adverse events after immune checkpoint inhibition</a:t>
            </a:r>
            <a:r>
              <a:rPr lang="en-US" b="0" i="0" dirty="0">
                <a:solidFill>
                  <a:srgbClr val="CCCCCC"/>
                </a:solidFill>
                <a:effectLst/>
                <a:latin typeface="Menlo" panose="020B0609030804020204" pitchFamily="49" charset="0"/>
              </a:rPr>
              <a:t>: </a:t>
            </a:r>
            <a:r>
              <a:rPr lang="en-US" b="0" i="0" dirty="0">
                <a:solidFill>
                  <a:srgbClr val="569CD6"/>
                </a:solidFill>
                <a:effectLst/>
                <a:latin typeface="Menlo" panose="020B0609030804020204" pitchFamily="49" charset="0"/>
              </a:rPr>
              <a:t>unable to reliably predict risk of </a:t>
            </a:r>
            <a:r>
              <a:rPr lang="en-US" b="0" i="0" dirty="0" err="1">
                <a:solidFill>
                  <a:srgbClr val="569CD6"/>
                </a:solidFill>
                <a:effectLst/>
                <a:latin typeface="Menlo" panose="020B0609030804020204" pitchFamily="49" charset="0"/>
              </a:rPr>
              <a:t>irAEs</a:t>
            </a:r>
            <a:r>
              <a:rPr lang="en-US" b="0" i="0" dirty="0">
                <a:solidFill>
                  <a:srgbClr val="569CD6"/>
                </a:solidFill>
                <a:effectLst/>
                <a:latin typeface="Menlo" panose="020B0609030804020204" pitchFamily="49" charset="0"/>
              </a:rPr>
              <a:t> in most cases from pre-therapy flow cytometry and clinical data</a:t>
            </a:r>
            <a:endParaRPr lang="en-US" b="0" i="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Germline variants associated with toxicity to immune checkpoint blockade</a:t>
            </a:r>
            <a:r>
              <a:rPr lang="en-US" b="0" i="0" dirty="0">
                <a:solidFill>
                  <a:srgbClr val="CCCCCC"/>
                </a:solidFill>
                <a:effectLst/>
                <a:latin typeface="Menlo" panose="020B0609030804020204" pitchFamily="49" charset="0"/>
              </a:rPr>
              <a:t>: IL7 cryptic exon, </a:t>
            </a:r>
            <a:r>
              <a:rPr lang="en-US" b="0" i="1" dirty="0">
                <a:solidFill>
                  <a:srgbClr val="569CD6"/>
                </a:solidFill>
                <a:effectLst/>
                <a:latin typeface="Menlo" panose="020B0609030804020204" pitchFamily="49" charset="0"/>
              </a:rPr>
              <a:t>IL7</a:t>
            </a:r>
            <a:r>
              <a:rPr lang="en-US" b="0" dirty="0">
                <a:solidFill>
                  <a:srgbClr val="569CD6"/>
                </a:solidFill>
                <a:effectLst/>
                <a:latin typeface="Menlo" panose="020B0609030804020204" pitchFamily="49" charset="0"/>
              </a:rPr>
              <a:t> supports aberrant immune activity in autoimmunity, limits organ toxicity during antiviral immune response, blocks PD-1 leading to T1D (blocking checkpoint when it would have prevented autoimmunity, so IL7 acts as a natural ICB and is therefore rationally associated with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T cell characteristics associated with toxicity to immune checkpoint blockade in patients with melanoma</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activated CD4 effector memory T abundance and TCR diversity associated with </a:t>
            </a:r>
            <a:r>
              <a:rPr lang="en-US" b="1" dirty="0" err="1">
                <a:solidFill>
                  <a:srgbClr val="569CD6"/>
                </a:solidFill>
                <a:effectLst/>
                <a:latin typeface="Menlo" panose="020B0609030804020204" pitchFamily="49" charset="0"/>
              </a:rPr>
              <a:t>irAE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in responsive patients peripheral compartment is a major source of T cells activated by ICB and majority of pre-existing </a:t>
            </a:r>
            <a:r>
              <a:rPr lang="en-US" b="1" dirty="0" err="1">
                <a:solidFill>
                  <a:srgbClr val="569CD6"/>
                </a:solidFill>
                <a:effectLst/>
                <a:latin typeface="Menlo" panose="020B0609030804020204" pitchFamily="49" charset="0"/>
              </a:rPr>
              <a:t>intratumoral</a:t>
            </a:r>
            <a:r>
              <a:rPr lang="en-US" b="1" dirty="0">
                <a:solidFill>
                  <a:srgbClr val="569CD6"/>
                </a:solidFill>
                <a:effectLst/>
                <a:latin typeface="Menlo" panose="020B0609030804020204" pitchFamily="49" charset="0"/>
              </a:rPr>
              <a:t> T cells are terminally exhausted and refractory to ICB</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some circulating PD-1</a:t>
            </a:r>
            <a:r>
              <a:rPr lang="en-US" b="1" dirty="0">
                <a:solidFill>
                  <a:srgbClr val="808080"/>
                </a:solidFill>
                <a:effectLst/>
                <a:latin typeface="Menlo" panose="020B0609030804020204" pitchFamily="49" charset="0"/>
              </a:rPr>
              <a:t>&lt;</a:t>
            </a:r>
            <a:r>
              <a:rPr lang="en-US" b="1" dirty="0">
                <a:solidFill>
                  <a:srgbClr val="569CD6"/>
                </a:solidFill>
                <a:effectLst/>
                <a:latin typeface="Menlo" panose="020B0609030804020204" pitchFamily="49" charset="0"/>
              </a:rPr>
              <a:t>sup</a:t>
            </a:r>
            <a:r>
              <a:rPr lang="en-US" b="1" dirty="0">
                <a:solidFill>
                  <a:srgbClr val="808080"/>
                </a:solidFill>
                <a:effectLst/>
                <a:latin typeface="Menlo" panose="020B0609030804020204" pitchFamily="49" charset="0"/>
              </a:rPr>
              <a:t>&gt;</a:t>
            </a:r>
            <a:r>
              <a:rPr lang="en-US" b="1" dirty="0">
                <a:solidFill>
                  <a:srgbClr val="569CD6"/>
                </a:solidFill>
                <a:effectLst/>
                <a:latin typeface="Menlo" panose="020B0609030804020204" pitchFamily="49" charset="0"/>
              </a:rPr>
              <a:t>+</a:t>
            </a:r>
            <a:r>
              <a:rPr lang="en-US" b="1" dirty="0">
                <a:solidFill>
                  <a:srgbClr val="808080"/>
                </a:solidFill>
                <a:effectLst/>
                <a:latin typeface="Menlo" panose="020B0609030804020204" pitchFamily="49" charset="0"/>
              </a:rPr>
              <a:t>&lt;/</a:t>
            </a:r>
            <a:r>
              <a:rPr lang="en-US" b="1" dirty="0">
                <a:solidFill>
                  <a:srgbClr val="569CD6"/>
                </a:solidFill>
                <a:effectLst/>
                <a:latin typeface="Menlo" panose="020B0609030804020204" pitchFamily="49" charset="0"/>
              </a:rPr>
              <a:t>sup</a:t>
            </a:r>
            <a:r>
              <a:rPr lang="en-US" b="1" dirty="0">
                <a:solidFill>
                  <a:srgbClr val="808080"/>
                </a:solidFill>
                <a:effectLst/>
                <a:latin typeface="Menlo" panose="020B0609030804020204" pitchFamily="49" charset="0"/>
              </a:rPr>
              <a:t>&gt;</a:t>
            </a:r>
            <a:r>
              <a:rPr lang="en-US" b="1" dirty="0">
                <a:solidFill>
                  <a:srgbClr val="569CD6"/>
                </a:solidFill>
                <a:effectLst/>
                <a:latin typeface="Menlo" panose="020B0609030804020204" pitchFamily="49" charset="0"/>
              </a:rPr>
              <a:t> CD8</a:t>
            </a:r>
            <a:r>
              <a:rPr lang="en-US" b="1" dirty="0">
                <a:solidFill>
                  <a:srgbClr val="808080"/>
                </a:solidFill>
                <a:effectLst/>
                <a:latin typeface="Menlo" panose="020B0609030804020204" pitchFamily="49" charset="0"/>
              </a:rPr>
              <a:t>&lt;</a:t>
            </a:r>
            <a:r>
              <a:rPr lang="en-US" b="1" dirty="0">
                <a:solidFill>
                  <a:srgbClr val="569CD6"/>
                </a:solidFill>
                <a:effectLst/>
                <a:latin typeface="Menlo" panose="020B0609030804020204" pitchFamily="49" charset="0"/>
              </a:rPr>
              <a:t>sup</a:t>
            </a:r>
            <a:r>
              <a:rPr lang="en-US" b="1" dirty="0">
                <a:solidFill>
                  <a:srgbClr val="808080"/>
                </a:solidFill>
                <a:effectLst/>
                <a:latin typeface="Menlo" panose="020B0609030804020204" pitchFamily="49" charset="0"/>
              </a:rPr>
              <a:t>&gt;</a:t>
            </a:r>
            <a:r>
              <a:rPr lang="en-US" b="1" dirty="0">
                <a:solidFill>
                  <a:srgbClr val="569CD6"/>
                </a:solidFill>
                <a:effectLst/>
                <a:latin typeface="Menlo" panose="020B0609030804020204" pitchFamily="49" charset="0"/>
              </a:rPr>
              <a:t>+</a:t>
            </a:r>
            <a:r>
              <a:rPr lang="en-US" b="1" dirty="0">
                <a:solidFill>
                  <a:srgbClr val="808080"/>
                </a:solidFill>
                <a:effectLst/>
                <a:latin typeface="Menlo" panose="020B0609030804020204" pitchFamily="49" charset="0"/>
              </a:rPr>
              <a:t>&lt;/</a:t>
            </a:r>
            <a:r>
              <a:rPr lang="en-US" b="1" dirty="0">
                <a:solidFill>
                  <a:srgbClr val="569CD6"/>
                </a:solidFill>
                <a:effectLst/>
                <a:latin typeface="Menlo" panose="020B0609030804020204" pitchFamily="49" charset="0"/>
              </a:rPr>
              <a:t>sup</a:t>
            </a:r>
            <a:r>
              <a:rPr lang="en-US" b="1" dirty="0">
                <a:solidFill>
                  <a:srgbClr val="808080"/>
                </a:solidFill>
                <a:effectLst/>
                <a:latin typeface="Menlo" panose="020B0609030804020204" pitchFamily="49" charset="0"/>
              </a:rPr>
              <a:t>&gt;</a:t>
            </a:r>
            <a:r>
              <a:rPr lang="en-US" b="1" dirty="0">
                <a:solidFill>
                  <a:srgbClr val="569CD6"/>
                </a:solidFill>
                <a:effectLst/>
                <a:latin typeface="Menlo" panose="020B0609030804020204" pitchFamily="49" charset="0"/>
              </a:rPr>
              <a:t> T cells share TCR sequences with T cells in TME, and this frequency predicts ICB response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569CD6"/>
                </a:solidFill>
                <a:effectLst/>
                <a:latin typeface="Menlo" panose="020B0609030804020204" pitchFamily="49" charset="0"/>
              </a:rPr>
              <a:t>Checkpoint blockade-induced dermatitis and colitis are dominated by tissue-resident memory T cells and Th1/Tc1 cytokines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r>
              <a:rPr lang="en-US" b="1" dirty="0">
                <a:solidFill>
                  <a:srgbClr val="569CD6"/>
                </a:solidFill>
                <a:effectLst/>
                <a:latin typeface="Menlo" panose="020B0609030804020204" pitchFamily="49" charset="0"/>
              </a:rPr>
              <a:t>Single cell T cell landscape and T cell receptor repertoire profiling of AML in context of PD-1 blockade therapy</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TCR repertoires expand in responders, contract in therapy resistant patients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22412940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212121"/>
                </a:solidFill>
                <a:effectLst/>
                <a:latin typeface="Roboto" panose="02000000000000000000" pitchFamily="2" charset="0"/>
              </a:rPr>
              <a:t>Left: Reschke R, </a:t>
            </a:r>
            <a:r>
              <a:rPr lang="en-US" b="0" i="0" u="none" strike="noStrike" dirty="0" err="1">
                <a:solidFill>
                  <a:srgbClr val="212121"/>
                </a:solidFill>
                <a:effectLst/>
                <a:latin typeface="Roboto" panose="02000000000000000000" pitchFamily="2" charset="0"/>
              </a:rPr>
              <a:t>Gajewski</a:t>
            </a:r>
            <a:r>
              <a:rPr lang="en-US" b="0" i="0" u="none" strike="noStrike" dirty="0">
                <a:solidFill>
                  <a:srgbClr val="212121"/>
                </a:solidFill>
                <a:effectLst/>
                <a:latin typeface="Roboto" panose="02000000000000000000" pitchFamily="2" charset="0"/>
              </a:rPr>
              <a:t> TF. Tissue-resident memory T cells in immune-related adverse events: friend or foe? </a:t>
            </a:r>
            <a:r>
              <a:rPr lang="en-US" b="0" i="0" u="none" strike="noStrike" dirty="0" err="1">
                <a:solidFill>
                  <a:srgbClr val="212121"/>
                </a:solidFill>
                <a:effectLst/>
                <a:latin typeface="Roboto" panose="02000000000000000000" pitchFamily="2" charset="0"/>
              </a:rPr>
              <a:t>Oncoimmunology</a:t>
            </a:r>
            <a:r>
              <a:rPr lang="en-US" b="0" i="0" u="none" strike="noStrike" dirty="0">
                <a:solidFill>
                  <a:srgbClr val="212121"/>
                </a:solidFill>
                <a:effectLst/>
                <a:latin typeface="Roboto" panose="02000000000000000000" pitchFamily="2" charset="0"/>
              </a:rPr>
              <a:t>. 2023 Apr 4;12(1):2197358. </a:t>
            </a:r>
            <a:r>
              <a:rPr lang="en-US" b="0" i="0" u="none" strike="noStrike" dirty="0" err="1">
                <a:solidFill>
                  <a:srgbClr val="212121"/>
                </a:solidFill>
                <a:effectLst/>
                <a:latin typeface="Roboto" panose="02000000000000000000" pitchFamily="2" charset="0"/>
              </a:rPr>
              <a:t>doi</a:t>
            </a:r>
            <a:r>
              <a:rPr lang="en-US" b="0" i="0" u="none" strike="noStrike" dirty="0">
                <a:solidFill>
                  <a:srgbClr val="212121"/>
                </a:solidFill>
                <a:effectLst/>
                <a:latin typeface="Roboto" panose="02000000000000000000" pitchFamily="2" charset="0"/>
              </a:rPr>
              <a:t>: 10.1080/2162402X.2023.2197358. PMID: 37035636; PMCID: PMC10078118.</a:t>
            </a:r>
            <a:endParaRPr lang="en-US" b="0" dirty="0">
              <a:solidFill>
                <a:srgbClr val="569CD6"/>
              </a:solidFill>
              <a:effectLst/>
              <a:latin typeface="Menlo" panose="020B0609030804020204" pitchFamily="49" charset="0"/>
            </a:endParaRPr>
          </a:p>
          <a:p>
            <a:endParaRPr lang="en-US" b="0" dirty="0">
              <a:solidFill>
                <a:srgbClr val="569CD6"/>
              </a:solidFill>
              <a:effectLst/>
              <a:latin typeface="Menlo" panose="020B0609030804020204" pitchFamily="49" charset="0"/>
            </a:endParaRPr>
          </a:p>
          <a:p>
            <a:r>
              <a:rPr lang="en-US" b="0" i="0" u="none" strike="noStrike" dirty="0">
                <a:solidFill>
                  <a:srgbClr val="212121"/>
                </a:solidFill>
                <a:effectLst/>
                <a:latin typeface="Roboto" panose="02000000000000000000" pitchFamily="2" charset="0"/>
              </a:rPr>
              <a:t>Right: Bukhari S, </a:t>
            </a:r>
            <a:r>
              <a:rPr lang="en-US" b="0" i="0" u="none" strike="noStrike" dirty="0" err="1">
                <a:solidFill>
                  <a:srgbClr val="212121"/>
                </a:solidFill>
                <a:effectLst/>
                <a:latin typeface="Roboto" panose="02000000000000000000" pitchFamily="2" charset="0"/>
              </a:rPr>
              <a:t>Henick</a:t>
            </a:r>
            <a:r>
              <a:rPr lang="en-US" b="0" i="0" u="none" strike="noStrike" dirty="0">
                <a:solidFill>
                  <a:srgbClr val="212121"/>
                </a:solidFill>
                <a:effectLst/>
                <a:latin typeface="Roboto" panose="02000000000000000000" pitchFamily="2" charset="0"/>
              </a:rPr>
              <a:t> BS, Winchester RJ, </a:t>
            </a:r>
            <a:r>
              <a:rPr lang="en-US" b="0" i="0" u="none" strike="noStrike" dirty="0" err="1">
                <a:solidFill>
                  <a:srgbClr val="212121"/>
                </a:solidFill>
                <a:effectLst/>
                <a:latin typeface="Roboto" panose="02000000000000000000" pitchFamily="2" charset="0"/>
              </a:rPr>
              <a:t>Lerrer</a:t>
            </a:r>
            <a:r>
              <a:rPr lang="en-US" b="0" i="0" u="none" strike="noStrike" dirty="0">
                <a:solidFill>
                  <a:srgbClr val="212121"/>
                </a:solidFill>
                <a:effectLst/>
                <a:latin typeface="Roboto" panose="02000000000000000000" pitchFamily="2" charset="0"/>
              </a:rPr>
              <a:t> S, Adam K, </a:t>
            </a:r>
            <a:r>
              <a:rPr lang="en-US" b="0" i="0" u="none" strike="noStrike" dirty="0" err="1">
                <a:solidFill>
                  <a:srgbClr val="212121"/>
                </a:solidFill>
                <a:effectLst/>
                <a:latin typeface="Roboto" panose="02000000000000000000" pitchFamily="2" charset="0"/>
              </a:rPr>
              <a:t>Gartshteyn</a:t>
            </a:r>
            <a:r>
              <a:rPr lang="en-US" b="0" i="0" u="none" strike="noStrike" dirty="0">
                <a:solidFill>
                  <a:srgbClr val="212121"/>
                </a:solidFill>
                <a:effectLst/>
                <a:latin typeface="Roboto" panose="02000000000000000000" pitchFamily="2" charset="0"/>
              </a:rPr>
              <a:t> Y, </a:t>
            </a:r>
            <a:r>
              <a:rPr lang="en-US" b="0" i="0" u="none" strike="noStrike" dirty="0" err="1">
                <a:solidFill>
                  <a:srgbClr val="212121"/>
                </a:solidFill>
                <a:effectLst/>
                <a:latin typeface="Roboto" panose="02000000000000000000" pitchFamily="2" charset="0"/>
              </a:rPr>
              <a:t>Maniar</a:t>
            </a:r>
            <a:r>
              <a:rPr lang="en-US" b="0" i="0" u="none" strike="noStrike" dirty="0">
                <a:solidFill>
                  <a:srgbClr val="212121"/>
                </a:solidFill>
                <a:effectLst/>
                <a:latin typeface="Roboto" panose="02000000000000000000" pitchFamily="2" charset="0"/>
              </a:rPr>
              <a:t> R, Lin Z, Khodadadi-</a:t>
            </a:r>
            <a:r>
              <a:rPr lang="en-US" b="0" i="0" u="none" strike="noStrike" dirty="0" err="1">
                <a:solidFill>
                  <a:srgbClr val="212121"/>
                </a:solidFill>
                <a:effectLst/>
                <a:latin typeface="Roboto" panose="02000000000000000000" pitchFamily="2" charset="0"/>
              </a:rPr>
              <a:t>Jamayran</a:t>
            </a:r>
            <a:r>
              <a:rPr lang="en-US" b="0" i="0" u="none" strike="noStrike" dirty="0">
                <a:solidFill>
                  <a:srgbClr val="212121"/>
                </a:solidFill>
                <a:effectLst/>
                <a:latin typeface="Roboto" panose="02000000000000000000" pitchFamily="2" charset="0"/>
              </a:rPr>
              <a:t> A, </a:t>
            </a:r>
            <a:r>
              <a:rPr lang="en-US" b="0" i="0" u="none" strike="noStrike" dirty="0" err="1">
                <a:solidFill>
                  <a:srgbClr val="212121"/>
                </a:solidFill>
                <a:effectLst/>
                <a:latin typeface="Roboto" panose="02000000000000000000" pitchFamily="2" charset="0"/>
              </a:rPr>
              <a:t>Tsirigos</a:t>
            </a:r>
            <a:r>
              <a:rPr lang="en-US" b="0" i="0" u="none" strike="noStrike" dirty="0">
                <a:solidFill>
                  <a:srgbClr val="212121"/>
                </a:solidFill>
                <a:effectLst/>
                <a:latin typeface="Roboto" panose="02000000000000000000" pitchFamily="2" charset="0"/>
              </a:rPr>
              <a:t> A, Salvatore MM, Lagos GG, Reiner SL, </a:t>
            </a:r>
            <a:r>
              <a:rPr lang="en-US" b="0" i="0" u="none" strike="noStrike" dirty="0" err="1">
                <a:solidFill>
                  <a:srgbClr val="212121"/>
                </a:solidFill>
                <a:effectLst/>
                <a:latin typeface="Roboto" panose="02000000000000000000" pitchFamily="2" charset="0"/>
              </a:rPr>
              <a:t>Dallos</a:t>
            </a:r>
            <a:r>
              <a:rPr lang="en-US" b="0" i="0" u="none" strike="noStrike" dirty="0">
                <a:solidFill>
                  <a:srgbClr val="212121"/>
                </a:solidFill>
                <a:effectLst/>
                <a:latin typeface="Roboto" panose="02000000000000000000" pitchFamily="2" charset="0"/>
              </a:rPr>
              <a:t> MC, Mathew M, Rizvi NA, </a:t>
            </a:r>
            <a:r>
              <a:rPr lang="en-US" b="0" i="0" u="none" strike="noStrike" dirty="0" err="1">
                <a:solidFill>
                  <a:srgbClr val="212121"/>
                </a:solidFill>
                <a:effectLst/>
                <a:latin typeface="Roboto" panose="02000000000000000000" pitchFamily="2" charset="0"/>
              </a:rPr>
              <a:t>Mor</a:t>
            </a:r>
            <a:r>
              <a:rPr lang="en-US" b="0" i="0" u="none" strike="noStrike" dirty="0">
                <a:solidFill>
                  <a:srgbClr val="212121"/>
                </a:solidFill>
                <a:effectLst/>
                <a:latin typeface="Roboto" panose="02000000000000000000" pitchFamily="2" charset="0"/>
              </a:rPr>
              <a:t> A. Single-cell RNA sequencing reveals distinct T cell populations in immune-related adverse events of checkpoint inhibitors. Cell Rep Med. 2023 Jan 17;4(1):100868. </a:t>
            </a:r>
            <a:r>
              <a:rPr lang="en-US" b="0" i="0" u="none" strike="noStrike" dirty="0" err="1">
                <a:solidFill>
                  <a:srgbClr val="212121"/>
                </a:solidFill>
                <a:effectLst/>
                <a:latin typeface="Roboto" panose="02000000000000000000" pitchFamily="2" charset="0"/>
              </a:rPr>
              <a:t>doi</a:t>
            </a:r>
            <a:r>
              <a:rPr lang="en-US" b="0" i="0" u="none" strike="noStrike" dirty="0">
                <a:solidFill>
                  <a:srgbClr val="212121"/>
                </a:solidFill>
                <a:effectLst/>
                <a:latin typeface="Roboto" panose="02000000000000000000" pitchFamily="2" charset="0"/>
              </a:rPr>
              <a:t>: 10.1016/j.xcrm.2022.100868. </a:t>
            </a:r>
            <a:r>
              <a:rPr lang="en-US" b="0" i="0" u="none" strike="noStrike" dirty="0" err="1">
                <a:solidFill>
                  <a:srgbClr val="212121"/>
                </a:solidFill>
                <a:effectLst/>
                <a:latin typeface="Roboto" panose="02000000000000000000" pitchFamily="2" charset="0"/>
              </a:rPr>
              <a:t>Epub</a:t>
            </a:r>
            <a:r>
              <a:rPr lang="en-US" b="0" i="0" u="none" strike="noStrike" dirty="0">
                <a:solidFill>
                  <a:srgbClr val="212121"/>
                </a:solidFill>
                <a:effectLst/>
                <a:latin typeface="Roboto" panose="02000000000000000000" pitchFamily="2" charset="0"/>
              </a:rPr>
              <a:t> 2022 Dec 12. PMID: 36513074; PMCID: PMC9873824.</a:t>
            </a:r>
            <a:endParaRPr lang="en-US" b="0" dirty="0">
              <a:solidFill>
                <a:srgbClr val="569CD6"/>
              </a:solidFill>
              <a:effectLst/>
              <a:latin typeface="Menlo" panose="020B0609030804020204" pitchFamily="49" charset="0"/>
            </a:endParaRPr>
          </a:p>
          <a:p>
            <a:endParaRPr lang="en-US" b="0" dirty="0">
              <a:solidFill>
                <a:srgbClr val="569CD6"/>
              </a:solidFill>
              <a:effectLst/>
              <a:latin typeface="Menlo" panose="020B0609030804020204" pitchFamily="49" charset="0"/>
            </a:endParaRPr>
          </a:p>
          <a:p>
            <a:r>
              <a:rPr lang="en-US" b="0" dirty="0">
                <a:solidFill>
                  <a:srgbClr val="569CD6"/>
                </a:solidFill>
                <a:effectLst/>
                <a:latin typeface="Menlo" panose="020B0609030804020204" pitchFamily="49" charset="0"/>
              </a:rPr>
              <a:t>Clinical outcome following checkpoint therapy in renal cell carcinoma is associated with a burst of activated CD8 T cells in blood</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model: pool of tumor-specific TCF-1</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stem-like CD8 T cells that aren't proliferating or generating antitumor effector cells that are a reservoir unleashed by ICB, seen by large burst of HLA-DR</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CD38</a:t>
            </a:r>
            <a:r>
              <a:rPr lang="en-US" b="0" dirty="0">
                <a:solidFill>
                  <a:srgbClr val="808080"/>
                </a:solidFill>
                <a:effectLst/>
                <a:latin typeface="Menlo" panose="020B0609030804020204" pitchFamily="49" charset="0"/>
              </a:rPr>
              <a:t>&lt;</a:t>
            </a:r>
            <a:r>
              <a:rPr lang="en-US" b="0" dirty="0">
                <a:solidFill>
                  <a:srgbClr val="569CD6"/>
                </a:solidFill>
                <a:effectLst/>
                <a:latin typeface="Menlo" panose="020B0609030804020204" pitchFamily="49" charset="0"/>
              </a:rPr>
              <a:t>sup+&lt;/sup</a:t>
            </a:r>
            <a:r>
              <a:rPr lang="en-US" b="0" dirty="0">
                <a:solidFill>
                  <a:srgbClr val="808080"/>
                </a:solidFill>
                <a:effectLst/>
                <a:latin typeface="Menlo" panose="020B0609030804020204" pitchFamily="49" charset="0"/>
              </a:rPr>
              <a:t>&gt;</a:t>
            </a:r>
            <a:r>
              <a:rPr lang="en-US" b="0" dirty="0">
                <a:solidFill>
                  <a:srgbClr val="569CD6"/>
                </a:solidFill>
                <a:effectLst/>
                <a:latin typeface="Menlo" panose="020B0609030804020204" pitchFamily="49" charset="0"/>
              </a:rPr>
              <a:t> CD8 T cells after ICB and new repertoire</a:t>
            </a:r>
          </a:p>
          <a:p>
            <a:endParaRPr lang="en-US" b="0" dirty="0"/>
          </a:p>
          <a:p>
            <a:r>
              <a:rPr lang="en-US" b="0" dirty="0">
                <a:solidFill>
                  <a:srgbClr val="569CD6"/>
                </a:solidFill>
                <a:effectLst/>
                <a:latin typeface="Menlo" panose="020B0609030804020204" pitchFamily="49" charset="0"/>
              </a:rPr>
              <a:t>clonal replacement: recruitment of less dysfunctional peripheral T cell clonotypes to tumor that were not detectable in tumor prior to PD-1 blockade, i.e. from tumor draining lymph node, more important in ICI than previously thought</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clonal revival: replenishment of highly dysfunctional T cell clones in tumor with new, less dysfunctional T cells (perhaps from periphery, local expansion within tumor) that can be novel clonotypes (i.e. clonal replacement) or clonotypes pre-existing in tumor</a:t>
            </a:r>
          </a:p>
          <a:p>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 cell characteristics associated with toxicity to immune checkpoint blockade in patients with melanoma</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activated CD4 effector memory T abundance and TCR diversity associated with </a:t>
            </a:r>
            <a:r>
              <a:rPr lang="en-US" b="0" dirty="0" err="1">
                <a:solidFill>
                  <a:srgbClr val="569CD6"/>
                </a:solidFill>
                <a:effectLst/>
                <a:latin typeface="Menlo" panose="020B0609030804020204" pitchFamily="49" charset="0"/>
              </a:rPr>
              <a:t>irAE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Checkpoint blockade-induced dermatitis and colitis are dominated by tissue-resident memory T cells and Th1/Tc1 cytokines</a:t>
            </a:r>
            <a:endParaRPr lang="en-US" b="0" dirty="0">
              <a:solidFill>
                <a:srgbClr val="CCCCCC"/>
              </a:solidFill>
              <a:effectLst/>
              <a:latin typeface="Menlo" panose="020B0609030804020204" pitchFamily="49" charset="0"/>
            </a:endParaRPr>
          </a:p>
          <a:p>
            <a:endParaRPr lang="en-US" b="0" dirty="0"/>
          </a:p>
        </p:txBody>
      </p:sp>
      <p:sp>
        <p:nvSpPr>
          <p:cNvPr id="4" name="Slide Number Placeholder 3"/>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35907697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1/10/24</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1/10/24</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1/10/24</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1/10/24</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1/10/24</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1/10/24</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1/10/24</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1/10/24</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1/10/24</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1/10/24</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1/10/24</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1/10/24</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p:txBody>
          <a:bodyPr>
            <a:normAutofit/>
          </a:bodyPr>
          <a:lstStyle/>
          <a:p>
            <a:r>
              <a:rPr lang="en-US" sz="4400" dirty="0"/>
              <a:t>SI talk: drawing connections between TCR features and </a:t>
            </a:r>
            <a:r>
              <a:rPr lang="en-US" sz="4400" dirty="0" err="1"/>
              <a:t>irAE</a:t>
            </a:r>
            <a:r>
              <a:rPr lang="en-US" sz="4400" dirty="0"/>
              <a:t> development</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p:txBody>
          <a:bodyPr/>
          <a:lstStyle/>
          <a:p>
            <a:r>
              <a:rPr lang="en-US" dirty="0"/>
              <a:t>2-1-2024</a:t>
            </a:r>
          </a:p>
          <a:p>
            <a:r>
              <a:rPr lang="en-US" dirty="0"/>
              <a:t>Ty Bottorff – Bioinformatics postdoc</a:t>
            </a:r>
          </a:p>
          <a:p>
            <a:r>
              <a:rPr lang="en-US" dirty="0" err="1"/>
              <a:t>Linsley</a:t>
            </a:r>
            <a:r>
              <a:rPr lang="en-US" dirty="0"/>
              <a:t> lab</a:t>
            </a:r>
          </a:p>
        </p:txBody>
      </p:sp>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sz="3600" dirty="0"/>
              <a:t>Importance of the </a:t>
            </a:r>
            <a:r>
              <a:rPr lang="en-US" sz="3600" dirty="0" err="1"/>
              <a:t>irAE</a:t>
            </a:r>
            <a:r>
              <a:rPr lang="en-US" sz="3600" dirty="0"/>
              <a:t> organ</a:t>
            </a:r>
          </a:p>
        </p:txBody>
      </p:sp>
      <p:sp>
        <p:nvSpPr>
          <p:cNvPr id="4" name="Content Placeholder 2">
            <a:extLst>
              <a:ext uri="{FF2B5EF4-FFF2-40B4-BE49-F238E27FC236}">
                <a16:creationId xmlns:a16="http://schemas.microsoft.com/office/drawing/2014/main" id="{97921B84-0822-29C1-D84E-4C4A1F7D74FA}"/>
              </a:ext>
            </a:extLst>
          </p:cNvPr>
          <p:cNvSpPr>
            <a:spLocks noGrp="1"/>
          </p:cNvSpPr>
          <p:nvPr>
            <p:ph idx="1"/>
          </p:nvPr>
        </p:nvSpPr>
        <p:spPr>
          <a:xfrm>
            <a:off x="838200" y="1919289"/>
            <a:ext cx="10215880" cy="4623402"/>
          </a:xfrm>
        </p:spPr>
        <p:txBody>
          <a:bodyPr>
            <a:normAutofit fontScale="92500" lnSpcReduction="10000"/>
          </a:bodyPr>
          <a:lstStyle/>
          <a:p>
            <a:r>
              <a:rPr lang="en-US" sz="2800" dirty="0"/>
              <a:t>l</a:t>
            </a:r>
            <a:r>
              <a:rPr lang="en-US" dirty="0"/>
              <a:t>ower baseline levels of CD8 TCM cells in arthritis </a:t>
            </a:r>
            <a:r>
              <a:rPr lang="en-US" dirty="0" err="1"/>
              <a:t>irAE</a:t>
            </a:r>
            <a:r>
              <a:rPr lang="en-US" dirty="0"/>
              <a:t> patients, higher CD4 Th2 baseline levels in pneumonitis </a:t>
            </a:r>
            <a:r>
              <a:rPr lang="en-US" dirty="0" err="1"/>
              <a:t>irAE</a:t>
            </a:r>
            <a:r>
              <a:rPr lang="en-US" dirty="0"/>
              <a:t> patients, higher CD4 Th17 baseline levels in thyroiditis </a:t>
            </a:r>
            <a:r>
              <a:rPr lang="en-US" dirty="0" err="1"/>
              <a:t>irAE</a:t>
            </a:r>
            <a:r>
              <a:rPr lang="en-US" dirty="0"/>
              <a:t> patients (</a:t>
            </a:r>
            <a:r>
              <a:rPr lang="en-US" b="0" i="0" u="none" strike="noStrike" dirty="0">
                <a:solidFill>
                  <a:srgbClr val="212121"/>
                </a:solidFill>
                <a:effectLst/>
              </a:rPr>
              <a:t>PMID: 36513074)</a:t>
            </a:r>
          </a:p>
          <a:p>
            <a:endParaRPr lang="en-US" sz="2800" dirty="0"/>
          </a:p>
          <a:p>
            <a:r>
              <a:rPr lang="en-US" sz="2800" dirty="0"/>
              <a:t>low baseline circulating MAITs associated with </a:t>
            </a:r>
            <a:r>
              <a:rPr lang="en-US" sz="2800" dirty="0" err="1"/>
              <a:t>irAE</a:t>
            </a:r>
            <a:r>
              <a:rPr lang="en-US" sz="2800" dirty="0"/>
              <a:t> colitis (PMID: 32734627, ~coincides with </a:t>
            </a:r>
            <a:r>
              <a:rPr lang="en-US" dirty="0"/>
              <a:t>my analysis)</a:t>
            </a:r>
          </a:p>
          <a:p>
            <a:r>
              <a:rPr lang="en-US" sz="2800" dirty="0"/>
              <a:t>activated CD4 TEM abundance (in PBMCs) associated with </a:t>
            </a:r>
            <a:r>
              <a:rPr lang="en-US" sz="2800" dirty="0" err="1"/>
              <a:t>irAE</a:t>
            </a:r>
            <a:r>
              <a:rPr lang="en-US" sz="2800" dirty="0"/>
              <a:t> development (</a:t>
            </a:r>
            <a:r>
              <a:rPr lang="en-US" sz="2800" i="0" strike="noStrike" dirty="0">
                <a:effectLst/>
              </a:rPr>
              <a:t>PMID: 35027754, ~disagrees with my analysis)</a:t>
            </a:r>
          </a:p>
          <a:p>
            <a:pPr lvl="1"/>
            <a:endParaRPr lang="en-US" sz="2800" dirty="0"/>
          </a:p>
          <a:p>
            <a:r>
              <a:rPr lang="en-US" dirty="0"/>
              <a:t>possible explanation for differences between myocarditis-focused PBMC and colitis </a:t>
            </a:r>
            <a:r>
              <a:rPr lang="en-US" dirty="0" err="1"/>
              <a:t>irAE</a:t>
            </a:r>
            <a:r>
              <a:rPr lang="en-US" dirty="0"/>
              <a:t> tissue datasets &amp; my analysis and published literature results</a:t>
            </a:r>
          </a:p>
          <a:p>
            <a:endParaRPr lang="en-US" dirty="0"/>
          </a:p>
        </p:txBody>
      </p:sp>
    </p:spTree>
    <p:extLst>
      <p:ext uri="{BB962C8B-B14F-4D97-AF65-F5344CB8AC3E}">
        <p14:creationId xmlns:p14="http://schemas.microsoft.com/office/powerpoint/2010/main" val="734804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Hypothesis: </a:t>
            </a:r>
            <a:r>
              <a:rPr lang="en-US" dirty="0" err="1"/>
              <a:t>crossreactive</a:t>
            </a:r>
            <a:r>
              <a:rPr lang="en-US" dirty="0"/>
              <a:t> T cells may cause </a:t>
            </a:r>
            <a:r>
              <a:rPr lang="en-US" dirty="0" err="1"/>
              <a:t>irAEs</a:t>
            </a:r>
            <a:r>
              <a:rPr lang="en-US" dirty="0"/>
              <a:t> via reaction to both tumor and self</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5908040" cy="4623402"/>
          </a:xfrm>
        </p:spPr>
        <p:txBody>
          <a:bodyPr>
            <a:normAutofit fontScale="85000" lnSpcReduction="20000"/>
          </a:bodyPr>
          <a:lstStyle/>
          <a:p>
            <a:r>
              <a:rPr lang="en-US" dirty="0"/>
              <a:t>Supporting evidence</a:t>
            </a:r>
          </a:p>
          <a:p>
            <a:pPr lvl="1"/>
            <a:r>
              <a:rPr lang="en-US" dirty="0"/>
              <a:t>TCRs estimated to potentially react with 1 in ~10k encountered peptides (</a:t>
            </a:r>
            <a:r>
              <a:rPr lang="en-US" b="0" i="0" u="none" strike="noStrike" dirty="0">
                <a:solidFill>
                  <a:srgbClr val="212121"/>
                </a:solidFill>
                <a:effectLst/>
              </a:rPr>
              <a:t>PMID37409132</a:t>
            </a:r>
            <a:r>
              <a:rPr lang="en-US" dirty="0"/>
              <a:t>)</a:t>
            </a:r>
          </a:p>
          <a:p>
            <a:pPr lvl="1"/>
            <a:r>
              <a:rPr lang="en-US" i="0" u="none" strike="noStrike" dirty="0">
                <a:effectLst/>
              </a:rPr>
              <a:t>ICB remodels TCR repertoire (</a:t>
            </a:r>
            <a:r>
              <a:rPr lang="en-US" b="0" i="0" u="none" strike="noStrike" dirty="0">
                <a:effectLst/>
              </a:rPr>
              <a:t>PMID28031229</a:t>
            </a:r>
            <a:r>
              <a:rPr lang="en-US" i="0" u="none" strike="noStrike" dirty="0">
                <a:effectLst/>
              </a:rPr>
              <a:t>)</a:t>
            </a:r>
            <a:endParaRPr lang="en-US" baseline="30000" dirty="0"/>
          </a:p>
          <a:p>
            <a:pPr lvl="1"/>
            <a:r>
              <a:rPr lang="en-US" i="0" u="none" strike="noStrike" dirty="0" err="1">
                <a:effectLst/>
              </a:rPr>
              <a:t>irAE</a:t>
            </a:r>
            <a:r>
              <a:rPr lang="en-US" i="0" u="none" strike="noStrike" dirty="0">
                <a:effectLst/>
              </a:rPr>
              <a:t> development </a:t>
            </a:r>
            <a:r>
              <a:rPr lang="en-US" u="none" strike="noStrike" dirty="0">
                <a:effectLst/>
              </a:rPr>
              <a:t>associated</a:t>
            </a:r>
            <a:r>
              <a:rPr lang="en-US" i="0" u="none" strike="noStrike" dirty="0">
                <a:effectLst/>
              </a:rPr>
              <a:t> with T cell expansion (</a:t>
            </a:r>
            <a:r>
              <a:rPr lang="en-US" b="0" i="0" u="none" strike="noStrike" dirty="0">
                <a:effectLst/>
              </a:rPr>
              <a:t>PMID27698113</a:t>
            </a:r>
            <a:r>
              <a:rPr lang="en-US" i="0" u="none" strike="noStrike" dirty="0">
                <a:effectLst/>
              </a:rPr>
              <a:t>, </a:t>
            </a:r>
            <a:r>
              <a:rPr lang="en-US" b="0" i="0" u="none" strike="noStrike" dirty="0">
                <a:effectLst/>
              </a:rPr>
              <a:t>PMID33597266</a:t>
            </a:r>
            <a:r>
              <a:rPr lang="en-US" i="0" u="none" strike="noStrike" dirty="0">
                <a:effectLst/>
              </a:rPr>
              <a:t>, </a:t>
            </a:r>
            <a:r>
              <a:rPr lang="en-US" b="0" i="0" u="none" strike="noStrike" dirty="0">
                <a:effectLst/>
              </a:rPr>
              <a:t>PMID33643899</a:t>
            </a:r>
            <a:r>
              <a:rPr lang="en-US" i="0" u="none" strike="noStrike" dirty="0">
                <a:effectLst/>
              </a:rPr>
              <a:t>)</a:t>
            </a:r>
            <a:endParaRPr lang="en-US" dirty="0"/>
          </a:p>
          <a:p>
            <a:pPr lvl="1"/>
            <a:r>
              <a:rPr lang="en-US" dirty="0"/>
              <a:t>most similar tissue to tumor often has higher </a:t>
            </a:r>
            <a:r>
              <a:rPr lang="en-US" dirty="0" err="1"/>
              <a:t>irAE</a:t>
            </a:r>
            <a:r>
              <a:rPr lang="en-US" dirty="0"/>
              <a:t> incidence (</a:t>
            </a:r>
            <a:r>
              <a:rPr lang="en-US" b="0" i="0" u="none" strike="noStrike" dirty="0">
                <a:effectLst/>
              </a:rPr>
              <a:t>PMID31021392</a:t>
            </a:r>
            <a:r>
              <a:rPr lang="en-US" dirty="0"/>
              <a:t>)</a:t>
            </a:r>
          </a:p>
          <a:p>
            <a:pPr lvl="1"/>
            <a:r>
              <a:rPr lang="en-US" dirty="0"/>
              <a:t>infiltration of T cells in </a:t>
            </a:r>
            <a:r>
              <a:rPr lang="en-US" dirty="0" err="1"/>
              <a:t>irAE</a:t>
            </a:r>
            <a:r>
              <a:rPr lang="en-US" dirty="0"/>
              <a:t> tissue (</a:t>
            </a:r>
            <a:r>
              <a:rPr lang="en-US" b="0" i="0" u="none" strike="noStrike" dirty="0">
                <a:effectLst/>
              </a:rPr>
              <a:t>PMID31021392</a:t>
            </a:r>
            <a:r>
              <a:rPr lang="en-US" dirty="0"/>
              <a:t>, </a:t>
            </a:r>
            <a:r>
              <a:rPr lang="en-US" b="0" i="0" u="none" strike="noStrike" dirty="0">
                <a:effectLst/>
              </a:rPr>
              <a:t>PMID35101349</a:t>
            </a:r>
            <a:r>
              <a:rPr lang="en-US" dirty="0"/>
              <a:t>)</a:t>
            </a:r>
          </a:p>
          <a:p>
            <a:pPr lvl="1"/>
            <a:r>
              <a:rPr lang="en-US" dirty="0"/>
              <a:t>sharing between</a:t>
            </a:r>
            <a:r>
              <a:rPr lang="en-US" i="0" u="none" strike="noStrike" dirty="0">
                <a:effectLst/>
              </a:rPr>
              <a:t> TCR clonotypes infi</a:t>
            </a:r>
            <a:r>
              <a:rPr lang="en-US" dirty="0"/>
              <a:t>ltrating primary tumor and </a:t>
            </a:r>
            <a:r>
              <a:rPr lang="en-US" dirty="0" err="1"/>
              <a:t>irAE</a:t>
            </a:r>
            <a:r>
              <a:rPr lang="en-US" dirty="0"/>
              <a:t> tissue (</a:t>
            </a:r>
            <a:r>
              <a:rPr lang="en-US" b="0" i="0" u="none" strike="noStrike" dirty="0">
                <a:effectLst/>
              </a:rPr>
              <a:t>PMID31021392</a:t>
            </a:r>
            <a:r>
              <a:rPr lang="en-US" dirty="0"/>
              <a:t>, </a:t>
            </a:r>
            <a:r>
              <a:rPr lang="en-US" b="0" i="0" u="none" strike="noStrike" dirty="0">
                <a:effectLst/>
              </a:rPr>
              <a:t>PMID30832716</a:t>
            </a:r>
            <a:r>
              <a:rPr lang="en-US" dirty="0"/>
              <a:t>, </a:t>
            </a:r>
            <a:r>
              <a:rPr lang="en-US" b="0" i="0" u="none" strike="noStrike" dirty="0">
                <a:effectLst/>
              </a:rPr>
              <a:t>PMID34589959</a:t>
            </a:r>
            <a:r>
              <a:rPr lang="en-US" dirty="0"/>
              <a:t>) and metastases and </a:t>
            </a:r>
            <a:r>
              <a:rPr lang="en-US" dirty="0" err="1"/>
              <a:t>irAE</a:t>
            </a:r>
            <a:r>
              <a:rPr lang="en-US" dirty="0"/>
              <a:t> tissue (</a:t>
            </a:r>
            <a:r>
              <a:rPr lang="en-US" b="0" i="0" u="none" strike="noStrike" dirty="0">
                <a:effectLst/>
              </a:rPr>
              <a:t>PMID37680638</a:t>
            </a:r>
            <a:r>
              <a:rPr lang="en-US" dirty="0"/>
              <a:t>)</a:t>
            </a:r>
          </a:p>
          <a:p>
            <a:pPr lvl="1"/>
            <a:r>
              <a:rPr lang="en-US" i="0" u="none" strike="noStrike" dirty="0">
                <a:effectLst/>
              </a:rPr>
              <a:t>more peripheral T cell clones shared with TILs in </a:t>
            </a:r>
            <a:r>
              <a:rPr lang="en-US" i="0" u="none" strike="noStrike" dirty="0" err="1">
                <a:effectLst/>
              </a:rPr>
              <a:t>irAE</a:t>
            </a:r>
            <a:r>
              <a:rPr lang="en-US" i="0" u="none" strike="noStrike" dirty="0">
                <a:effectLst/>
              </a:rPr>
              <a:t> patients (</a:t>
            </a:r>
            <a:r>
              <a:rPr lang="en-US" b="0" i="0" u="none" strike="noStrike" dirty="0">
                <a:effectLst/>
              </a:rPr>
              <a:t>PMID30832716</a:t>
            </a:r>
            <a:r>
              <a:rPr lang="en-US" i="0" u="none" strike="noStrike" dirty="0">
                <a:effectLst/>
              </a:rPr>
              <a:t>)</a:t>
            </a:r>
          </a:p>
        </p:txBody>
      </p:sp>
      <p:pic>
        <p:nvPicPr>
          <p:cNvPr id="5" name="Picture 4">
            <a:extLst>
              <a:ext uri="{FF2B5EF4-FFF2-40B4-BE49-F238E27FC236}">
                <a16:creationId xmlns:a16="http://schemas.microsoft.com/office/drawing/2014/main" id="{EF5BB157-0047-826E-C4D1-F483400994A0}"/>
              </a:ext>
            </a:extLst>
          </p:cNvPr>
          <p:cNvPicPr>
            <a:picLocks noChangeAspect="1"/>
          </p:cNvPicPr>
          <p:nvPr/>
        </p:nvPicPr>
        <p:blipFill>
          <a:blip r:embed="rId3"/>
          <a:stretch>
            <a:fillRect/>
          </a:stretch>
        </p:blipFill>
        <p:spPr>
          <a:xfrm>
            <a:off x="6673202" y="1898968"/>
            <a:ext cx="5325757" cy="4416742"/>
          </a:xfrm>
          <a:prstGeom prst="rect">
            <a:avLst/>
          </a:prstGeom>
        </p:spPr>
      </p:pic>
      <p:sp>
        <p:nvSpPr>
          <p:cNvPr id="4" name="TextBox 3">
            <a:extLst>
              <a:ext uri="{FF2B5EF4-FFF2-40B4-BE49-F238E27FC236}">
                <a16:creationId xmlns:a16="http://schemas.microsoft.com/office/drawing/2014/main" id="{D2D1471D-847F-AFD1-3E41-E09CB9D47E97}"/>
              </a:ext>
            </a:extLst>
          </p:cNvPr>
          <p:cNvSpPr txBox="1"/>
          <p:nvPr/>
        </p:nvSpPr>
        <p:spPr>
          <a:xfrm>
            <a:off x="7722592" y="6488668"/>
            <a:ext cx="3699539" cy="369332"/>
          </a:xfrm>
          <a:prstGeom prst="rect">
            <a:avLst/>
          </a:prstGeom>
          <a:noFill/>
        </p:spPr>
        <p:txBody>
          <a:bodyPr wrap="none" rtlCol="0">
            <a:spAutoFit/>
          </a:bodyPr>
          <a:lstStyle/>
          <a:p>
            <a:r>
              <a:rPr lang="en-US" dirty="0"/>
              <a:t>Zheng et al. </a:t>
            </a:r>
            <a:r>
              <a:rPr lang="en-US" i="1" dirty="0"/>
              <a:t>Materials &amp; Design</a:t>
            </a:r>
            <a:r>
              <a:rPr lang="en-US" dirty="0"/>
              <a:t>. 2022</a:t>
            </a:r>
          </a:p>
        </p:txBody>
      </p:sp>
    </p:spTree>
    <p:extLst>
      <p:ext uri="{BB962C8B-B14F-4D97-AF65-F5344CB8AC3E}">
        <p14:creationId xmlns:p14="http://schemas.microsoft.com/office/powerpoint/2010/main" val="38405022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Goal: determine if TCR (junction) features can serve a proxy for T cell cross-reactivity</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8"/>
            <a:ext cx="10515600" cy="4344987"/>
          </a:xfrm>
        </p:spPr>
        <p:txBody>
          <a:bodyPr>
            <a:normAutofit/>
          </a:bodyPr>
          <a:lstStyle/>
          <a:p>
            <a:r>
              <a:rPr lang="en-US" dirty="0"/>
              <a:t>Features to investigate</a:t>
            </a:r>
          </a:p>
          <a:p>
            <a:pPr lvl="1"/>
            <a:r>
              <a:rPr lang="en-US" dirty="0"/>
              <a:t>Junction length (</a:t>
            </a:r>
            <a:r>
              <a:rPr lang="en-US" b="0" i="0" u="none" strike="noStrike" dirty="0">
                <a:effectLst/>
              </a:rPr>
              <a:t>PMID33289628, PMID12152083, PMID9597140)</a:t>
            </a:r>
            <a:r>
              <a:rPr lang="en-US" dirty="0"/>
              <a:t>, chemical properties (</a:t>
            </a:r>
            <a:r>
              <a:rPr lang="en-US" b="0" i="0" u="none" strike="noStrike" dirty="0">
                <a:effectLst/>
              </a:rPr>
              <a:t>PMID35177831)</a:t>
            </a:r>
            <a:endParaRPr lang="en-US" dirty="0"/>
          </a:p>
          <a:p>
            <a:pPr lvl="1"/>
            <a:r>
              <a:rPr lang="en-US" dirty="0"/>
              <a:t>TCR germline-ness (probability of generation)</a:t>
            </a:r>
          </a:p>
          <a:p>
            <a:r>
              <a:rPr lang="en-US" dirty="0"/>
              <a:t>Possible effects of feature variations</a:t>
            </a:r>
          </a:p>
          <a:p>
            <a:pPr lvl="1"/>
            <a:r>
              <a:rPr lang="en-US" dirty="0"/>
              <a:t>Altered TCR-</a:t>
            </a:r>
            <a:r>
              <a:rPr lang="en-US" dirty="0" err="1"/>
              <a:t>pMHC</a:t>
            </a:r>
            <a:r>
              <a:rPr lang="en-US" dirty="0"/>
              <a:t> contact geometry, binding modes, number of contacts</a:t>
            </a:r>
          </a:p>
        </p:txBody>
      </p:sp>
    </p:spTree>
    <p:extLst>
      <p:ext uri="{BB962C8B-B14F-4D97-AF65-F5344CB8AC3E}">
        <p14:creationId xmlns:p14="http://schemas.microsoft.com/office/powerpoint/2010/main" val="960572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D38577-EFE9-F28F-D0BA-AA1E6F6D05E8}"/>
              </a:ext>
            </a:extLst>
          </p:cNvPr>
          <p:cNvPicPr>
            <a:picLocks noChangeAspect="1"/>
          </p:cNvPicPr>
          <p:nvPr/>
        </p:nvPicPr>
        <p:blipFill>
          <a:blip r:embed="rId3"/>
          <a:stretch>
            <a:fillRect/>
          </a:stretch>
        </p:blipFill>
        <p:spPr>
          <a:xfrm>
            <a:off x="5689598" y="1161747"/>
            <a:ext cx="4653819" cy="1438042"/>
          </a:xfrm>
          <a:prstGeom prst="rect">
            <a:avLst/>
          </a:prstGeom>
        </p:spPr>
      </p:pic>
      <p:sp>
        <p:nvSpPr>
          <p:cNvPr id="6" name="TextBox 5">
            <a:extLst>
              <a:ext uri="{FF2B5EF4-FFF2-40B4-BE49-F238E27FC236}">
                <a16:creationId xmlns:a16="http://schemas.microsoft.com/office/drawing/2014/main" id="{00F75FED-500F-0BC3-87E9-F4D65E6F8AB6}"/>
              </a:ext>
            </a:extLst>
          </p:cNvPr>
          <p:cNvSpPr txBox="1"/>
          <p:nvPr/>
        </p:nvSpPr>
        <p:spPr>
          <a:xfrm>
            <a:off x="6228080" y="515416"/>
            <a:ext cx="5130800" cy="646331"/>
          </a:xfrm>
          <a:prstGeom prst="rect">
            <a:avLst/>
          </a:prstGeom>
          <a:noFill/>
        </p:spPr>
        <p:txBody>
          <a:bodyPr wrap="square" rtlCol="0">
            <a:spAutoFit/>
          </a:bodyPr>
          <a:lstStyle/>
          <a:p>
            <a:r>
              <a:rPr lang="en-US" dirty="0"/>
              <a:t>Pooled groups B &amp; C for power</a:t>
            </a:r>
          </a:p>
          <a:p>
            <a:r>
              <a:rPr lang="en-US" dirty="0"/>
              <a:t>(still observe same trends if not pooled)</a:t>
            </a:r>
          </a:p>
        </p:txBody>
      </p:sp>
      <p:pic>
        <p:nvPicPr>
          <p:cNvPr id="4" name="Picture 3">
            <a:extLst>
              <a:ext uri="{FF2B5EF4-FFF2-40B4-BE49-F238E27FC236}">
                <a16:creationId xmlns:a16="http://schemas.microsoft.com/office/drawing/2014/main" id="{E4004417-2069-3476-87A3-A7AC5F25CE1F}"/>
              </a:ext>
            </a:extLst>
          </p:cNvPr>
          <p:cNvPicPr>
            <a:picLocks noChangeAspect="1"/>
          </p:cNvPicPr>
          <p:nvPr/>
        </p:nvPicPr>
        <p:blipFill>
          <a:blip r:embed="rId4"/>
          <a:stretch>
            <a:fillRect/>
          </a:stretch>
        </p:blipFill>
        <p:spPr>
          <a:xfrm>
            <a:off x="67694" y="41153"/>
            <a:ext cx="5621905" cy="6810998"/>
          </a:xfrm>
          <a:prstGeom prst="rect">
            <a:avLst/>
          </a:prstGeom>
        </p:spPr>
      </p:pic>
      <p:pic>
        <p:nvPicPr>
          <p:cNvPr id="7" name="Picture 6">
            <a:extLst>
              <a:ext uri="{FF2B5EF4-FFF2-40B4-BE49-F238E27FC236}">
                <a16:creationId xmlns:a16="http://schemas.microsoft.com/office/drawing/2014/main" id="{A0CA7269-1D66-2C12-CD95-760308145799}"/>
              </a:ext>
            </a:extLst>
          </p:cNvPr>
          <p:cNvPicPr>
            <a:picLocks noChangeAspect="1"/>
          </p:cNvPicPr>
          <p:nvPr/>
        </p:nvPicPr>
        <p:blipFill>
          <a:blip r:embed="rId5"/>
          <a:stretch>
            <a:fillRect/>
          </a:stretch>
        </p:blipFill>
        <p:spPr>
          <a:xfrm>
            <a:off x="5689599" y="3115566"/>
            <a:ext cx="4653817" cy="3701281"/>
          </a:xfrm>
          <a:prstGeom prst="rect">
            <a:avLst/>
          </a:prstGeom>
        </p:spPr>
      </p:pic>
    </p:spTree>
    <p:extLst>
      <p:ext uri="{BB962C8B-B14F-4D97-AF65-F5344CB8AC3E}">
        <p14:creationId xmlns:p14="http://schemas.microsoft.com/office/powerpoint/2010/main" val="38217852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F75FED-500F-0BC3-87E9-F4D65E6F8AB6}"/>
              </a:ext>
            </a:extLst>
          </p:cNvPr>
          <p:cNvSpPr txBox="1"/>
          <p:nvPr/>
        </p:nvSpPr>
        <p:spPr>
          <a:xfrm>
            <a:off x="6228080" y="515416"/>
            <a:ext cx="5130800" cy="369332"/>
          </a:xfrm>
          <a:prstGeom prst="rect">
            <a:avLst/>
          </a:prstGeom>
          <a:noFill/>
        </p:spPr>
        <p:txBody>
          <a:bodyPr wrap="square" rtlCol="0">
            <a:spAutoFit/>
          </a:bodyPr>
          <a:lstStyle/>
          <a:p>
            <a:r>
              <a:rPr lang="en-US" dirty="0"/>
              <a:t>Colitis dataset intro slide like last slide</a:t>
            </a:r>
          </a:p>
        </p:txBody>
      </p:sp>
    </p:spTree>
    <p:extLst>
      <p:ext uri="{BB962C8B-B14F-4D97-AF65-F5344CB8AC3E}">
        <p14:creationId xmlns:p14="http://schemas.microsoft.com/office/powerpoint/2010/main" val="13166360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4851400" cy="1325563"/>
          </a:xfrm>
        </p:spPr>
        <p:txBody>
          <a:bodyPr>
            <a:normAutofit/>
          </a:bodyPr>
          <a:lstStyle/>
          <a:p>
            <a:r>
              <a:rPr lang="en-US" dirty="0"/>
              <a:t>Methods (update for colitis too)</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5064760" cy="4583112"/>
          </a:xfrm>
        </p:spPr>
        <p:txBody>
          <a:bodyPr>
            <a:normAutofit fontScale="62500" lnSpcReduction="20000"/>
          </a:bodyPr>
          <a:lstStyle/>
          <a:p>
            <a:pPr marL="514350" indent="-514350">
              <a:buFont typeface="+mj-lt"/>
              <a:buAutoNum type="arabicPeriod"/>
            </a:pPr>
            <a:r>
              <a:rPr lang="en-US" dirty="0"/>
              <a:t>Quality control, filter out ~50k cells, obtain ~180k cells</a:t>
            </a:r>
          </a:p>
          <a:p>
            <a:pPr marL="514350" indent="-514350">
              <a:buFont typeface="+mj-lt"/>
              <a:buAutoNum type="arabicPeriod"/>
            </a:pPr>
            <a:r>
              <a:rPr lang="en-US" dirty="0"/>
              <a:t>Data normalization</a:t>
            </a:r>
          </a:p>
          <a:p>
            <a:pPr marL="514350" indent="-514350">
              <a:buFont typeface="+mj-lt"/>
              <a:buAutoNum type="arabicPeriod"/>
            </a:pPr>
            <a:r>
              <a:rPr lang="en-US" dirty="0"/>
              <a:t>Highly variable feature selection</a:t>
            </a:r>
          </a:p>
          <a:p>
            <a:pPr marL="514350" indent="-514350">
              <a:buFont typeface="+mj-lt"/>
              <a:buAutoNum type="arabicPeriod"/>
            </a:pPr>
            <a:r>
              <a:rPr lang="en-US" dirty="0"/>
              <a:t>Data scaling</a:t>
            </a:r>
          </a:p>
          <a:p>
            <a:pPr marL="514350" indent="-514350">
              <a:buFont typeface="+mj-lt"/>
              <a:buAutoNum type="arabicPeriod"/>
            </a:pPr>
            <a:r>
              <a:rPr lang="en-US" dirty="0"/>
              <a:t>Dimensional reduction</a:t>
            </a:r>
          </a:p>
          <a:p>
            <a:pPr marL="514350" indent="-514350">
              <a:buFont typeface="+mj-lt"/>
              <a:buAutoNum type="arabicPeriod"/>
            </a:pPr>
            <a:r>
              <a:rPr lang="en-US" dirty="0"/>
              <a:t>Clustering of cells</a:t>
            </a:r>
          </a:p>
          <a:p>
            <a:pPr marL="514350" indent="-514350">
              <a:buFont typeface="+mj-lt"/>
              <a:buAutoNum type="arabicPeriod"/>
            </a:pPr>
            <a:r>
              <a:rPr lang="en-US" dirty="0"/>
              <a:t>Reference map clusters to identify cell (sub)types</a:t>
            </a:r>
          </a:p>
          <a:p>
            <a:pPr marL="514350" indent="-514350">
              <a:buFont typeface="+mj-lt"/>
              <a:buAutoNum type="arabicPeriod"/>
            </a:pPr>
            <a:r>
              <a:rPr lang="en-US" dirty="0"/>
              <a:t>Remove non-T cells, repeat steps 5-7, obtain ~30k T cells</a:t>
            </a:r>
          </a:p>
          <a:p>
            <a:pPr marL="514350" indent="-514350">
              <a:buFont typeface="+mj-lt"/>
              <a:buAutoNum type="arabicPeriod"/>
            </a:pPr>
            <a:r>
              <a:rPr lang="en-US" dirty="0"/>
              <a:t>Use </a:t>
            </a:r>
            <a:r>
              <a:rPr lang="en-US" dirty="0" err="1"/>
              <a:t>Stitchr</a:t>
            </a:r>
            <a:r>
              <a:rPr lang="en-US" dirty="0"/>
              <a:t> package (</a:t>
            </a:r>
            <a:r>
              <a:rPr lang="en-US" b="0" i="0" u="none" strike="noStrike" dirty="0">
                <a:solidFill>
                  <a:srgbClr val="212121"/>
                </a:solidFill>
                <a:effectLst/>
              </a:rPr>
              <a:t>PMID35325179</a:t>
            </a:r>
            <a:r>
              <a:rPr lang="en-US" dirty="0"/>
              <a:t>) to produce TCR sequences from VJ and CDR3 sequences</a:t>
            </a:r>
          </a:p>
          <a:p>
            <a:pPr marL="514350" indent="-514350">
              <a:buFont typeface="+mj-lt"/>
              <a:buAutoNum type="arabicPeriod"/>
            </a:pPr>
            <a:r>
              <a:rPr lang="en-US" dirty="0"/>
              <a:t>CDR3 length and TCR probability of generation (</a:t>
            </a:r>
            <a:r>
              <a:rPr lang="en-US" dirty="0" err="1"/>
              <a:t>pgen</a:t>
            </a:r>
            <a:r>
              <a:rPr lang="en-US" dirty="0"/>
              <a:t>, </a:t>
            </a:r>
            <a:r>
              <a:rPr lang="en-US" b="0" i="0" u="none" strike="noStrike" dirty="0">
                <a:solidFill>
                  <a:srgbClr val="212121"/>
                </a:solidFill>
                <a:effectLst/>
              </a:rPr>
              <a:t>PMID29422654</a:t>
            </a:r>
            <a:r>
              <a:rPr lang="en-US" dirty="0"/>
              <a:t>) analyses for unique TCRs of top clonotypes</a:t>
            </a:r>
          </a:p>
        </p:txBody>
      </p:sp>
      <p:pic>
        <p:nvPicPr>
          <p:cNvPr id="4" name="Picture 3">
            <a:extLst>
              <a:ext uri="{FF2B5EF4-FFF2-40B4-BE49-F238E27FC236}">
                <a16:creationId xmlns:a16="http://schemas.microsoft.com/office/drawing/2014/main" id="{872C0E8C-74D3-5BBF-DD27-0B364311153D}"/>
              </a:ext>
            </a:extLst>
          </p:cNvPr>
          <p:cNvPicPr>
            <a:picLocks noChangeAspect="1"/>
          </p:cNvPicPr>
          <p:nvPr/>
        </p:nvPicPr>
        <p:blipFill>
          <a:blip r:embed="rId3"/>
          <a:stretch>
            <a:fillRect/>
          </a:stretch>
        </p:blipFill>
        <p:spPr>
          <a:xfrm>
            <a:off x="6101202" y="3421613"/>
            <a:ext cx="5521838" cy="3391302"/>
          </a:xfrm>
          <a:prstGeom prst="rect">
            <a:avLst/>
          </a:prstGeom>
        </p:spPr>
      </p:pic>
      <p:grpSp>
        <p:nvGrpSpPr>
          <p:cNvPr id="7" name="Group 6">
            <a:extLst>
              <a:ext uri="{FF2B5EF4-FFF2-40B4-BE49-F238E27FC236}">
                <a16:creationId xmlns:a16="http://schemas.microsoft.com/office/drawing/2014/main" id="{7333CB56-67E6-2DE3-433E-4C1BC8AE68D3}"/>
              </a:ext>
            </a:extLst>
          </p:cNvPr>
          <p:cNvGrpSpPr/>
          <p:nvPr/>
        </p:nvGrpSpPr>
        <p:grpSpPr>
          <a:xfrm>
            <a:off x="6101202" y="119079"/>
            <a:ext cx="5521838" cy="3309921"/>
            <a:chOff x="6101202" y="119079"/>
            <a:chExt cx="5521838" cy="3309921"/>
          </a:xfrm>
        </p:grpSpPr>
        <p:pic>
          <p:nvPicPr>
            <p:cNvPr id="5" name="Picture 4">
              <a:extLst>
                <a:ext uri="{FF2B5EF4-FFF2-40B4-BE49-F238E27FC236}">
                  <a16:creationId xmlns:a16="http://schemas.microsoft.com/office/drawing/2014/main" id="{9A9F7D9F-1EAA-37A6-42D8-DBAE22C008E3}"/>
                </a:ext>
              </a:extLst>
            </p:cNvPr>
            <p:cNvPicPr>
              <a:picLocks noChangeAspect="1"/>
            </p:cNvPicPr>
            <p:nvPr/>
          </p:nvPicPr>
          <p:blipFill>
            <a:blip r:embed="rId4"/>
            <a:stretch>
              <a:fillRect/>
            </a:stretch>
          </p:blipFill>
          <p:spPr>
            <a:xfrm>
              <a:off x="6101202" y="119080"/>
              <a:ext cx="5521838" cy="3309920"/>
            </a:xfrm>
            <a:prstGeom prst="rect">
              <a:avLst/>
            </a:prstGeom>
          </p:spPr>
        </p:pic>
        <p:sp>
          <p:nvSpPr>
            <p:cNvPr id="6" name="Rectangle 5">
              <a:extLst>
                <a:ext uri="{FF2B5EF4-FFF2-40B4-BE49-F238E27FC236}">
                  <a16:creationId xmlns:a16="http://schemas.microsoft.com/office/drawing/2014/main" id="{63E47F2B-C5A4-2D45-0F1B-FD98D1C21A76}"/>
                </a:ext>
              </a:extLst>
            </p:cNvPr>
            <p:cNvSpPr/>
            <p:nvPr/>
          </p:nvSpPr>
          <p:spPr>
            <a:xfrm>
              <a:off x="7622600" y="119079"/>
              <a:ext cx="1501079" cy="36576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Patient ID</a:t>
              </a:r>
            </a:p>
          </p:txBody>
        </p:sp>
      </p:grpSp>
    </p:spTree>
    <p:extLst>
      <p:ext uri="{BB962C8B-B14F-4D97-AF65-F5344CB8AC3E}">
        <p14:creationId xmlns:p14="http://schemas.microsoft.com/office/powerpoint/2010/main" val="34301857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Autofit/>
          </a:bodyPr>
          <a:lstStyle/>
          <a:p>
            <a:r>
              <a:rPr lang="en-US" sz="3200" dirty="0"/>
              <a:t>Heatmap methods</a:t>
            </a:r>
          </a:p>
        </p:txBody>
      </p:sp>
      <p:sp>
        <p:nvSpPr>
          <p:cNvPr id="15" name="Content Placeholder 2">
            <a:extLst>
              <a:ext uri="{FF2B5EF4-FFF2-40B4-BE49-F238E27FC236}">
                <a16:creationId xmlns:a16="http://schemas.microsoft.com/office/drawing/2014/main" id="{56D95AB4-B436-5BF6-67A4-2B11960C930A}"/>
              </a:ext>
            </a:extLst>
          </p:cNvPr>
          <p:cNvSpPr>
            <a:spLocks noGrp="1"/>
          </p:cNvSpPr>
          <p:nvPr>
            <p:ph idx="1"/>
          </p:nvPr>
        </p:nvSpPr>
        <p:spPr>
          <a:xfrm>
            <a:off x="838200" y="1919288"/>
            <a:ext cx="10612120" cy="4938711"/>
          </a:xfrm>
        </p:spPr>
        <p:txBody>
          <a:bodyPr>
            <a:normAutofit fontScale="92500" lnSpcReduction="10000"/>
          </a:bodyPr>
          <a:lstStyle/>
          <a:p>
            <a:pPr marL="514350" indent="-514350">
              <a:buFont typeface="+mj-lt"/>
              <a:buAutoNum type="arabicPeriod"/>
            </a:pPr>
            <a:r>
              <a:rPr lang="en-US" dirty="0"/>
              <a:t>Calculate clonotype (chain-CDR3-V-J) counts within each patient</a:t>
            </a:r>
          </a:p>
          <a:p>
            <a:pPr marL="514350" indent="-514350">
              <a:buFont typeface="+mj-lt"/>
              <a:buAutoNum type="arabicPeriod"/>
            </a:pPr>
            <a:r>
              <a:rPr lang="en-US" dirty="0"/>
              <a:t>If not </a:t>
            </a:r>
            <a:r>
              <a:rPr lang="en-US" dirty="0" err="1"/>
              <a:t>downsampling</a:t>
            </a:r>
            <a:r>
              <a:rPr lang="en-US" dirty="0"/>
              <a:t>, normalize clonotype counts within each patient by sum of clonotypes for that patient (sequencing depth)</a:t>
            </a:r>
          </a:p>
          <a:p>
            <a:pPr marL="514350" indent="-514350">
              <a:buFont typeface="+mj-lt"/>
              <a:buAutoNum type="arabicPeriod"/>
            </a:pPr>
            <a:r>
              <a:rPr lang="en-US" dirty="0"/>
              <a:t>Slice to only look at unique clonotypes from each patient</a:t>
            </a:r>
          </a:p>
          <a:p>
            <a:pPr marL="514350" indent="-514350">
              <a:buFont typeface="+mj-lt"/>
              <a:buAutoNum type="arabicPeriod"/>
            </a:pPr>
            <a:r>
              <a:rPr lang="en-US" dirty="0"/>
              <a:t>Arrange by (normalized if not </a:t>
            </a:r>
            <a:r>
              <a:rPr lang="en-US" dirty="0" err="1"/>
              <a:t>downsampled</a:t>
            </a:r>
            <a:r>
              <a:rPr lang="en-US" dirty="0"/>
              <a:t>) clonotype counts within cell type, chain groups</a:t>
            </a:r>
          </a:p>
          <a:p>
            <a:pPr marL="514350" indent="-514350">
              <a:buFont typeface="+mj-lt"/>
              <a:buAutoNum type="arabicPeriod"/>
            </a:pPr>
            <a:r>
              <a:rPr lang="en-US" dirty="0"/>
              <a:t>Create 10 bins per cell type, chain group, i.e. bin 1 is top 10% clonotypes for that chain-cell type across patients</a:t>
            </a:r>
          </a:p>
          <a:p>
            <a:pPr marL="514350" indent="-514350">
              <a:buFont typeface="+mj-lt"/>
              <a:buAutoNum type="arabicPeriod"/>
            </a:pPr>
            <a:r>
              <a:rPr lang="en-US" dirty="0"/>
              <a:t>Perform Wilcox rank sum test iteratively up to n</a:t>
            </a:r>
            <a:r>
              <a:rPr lang="en-US" baseline="30000" dirty="0"/>
              <a:t>th</a:t>
            </a:r>
            <a:r>
              <a:rPr lang="en-US" dirty="0"/>
              <a:t> bin within cell type, chain groups for features of interest</a:t>
            </a:r>
          </a:p>
          <a:p>
            <a:pPr marL="514350" indent="-514350">
              <a:buFont typeface="+mj-lt"/>
              <a:buAutoNum type="arabicPeriod"/>
            </a:pPr>
            <a:r>
              <a:rPr lang="en-US" dirty="0"/>
              <a:t>Create heatmaps of –log10(p value) by cell type, chain, feature groups across % repertoire bins</a:t>
            </a:r>
          </a:p>
        </p:txBody>
      </p:sp>
    </p:spTree>
    <p:extLst>
      <p:ext uri="{BB962C8B-B14F-4D97-AF65-F5344CB8AC3E}">
        <p14:creationId xmlns:p14="http://schemas.microsoft.com/office/powerpoint/2010/main" val="730457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Results</a:t>
            </a:r>
          </a:p>
        </p:txBody>
      </p:sp>
      <p:pic>
        <p:nvPicPr>
          <p:cNvPr id="4" name="Picture 3">
            <a:extLst>
              <a:ext uri="{FF2B5EF4-FFF2-40B4-BE49-F238E27FC236}">
                <a16:creationId xmlns:a16="http://schemas.microsoft.com/office/drawing/2014/main" id="{BB2EA9E4-5D2A-E336-5147-61DFAEE08447}"/>
              </a:ext>
            </a:extLst>
          </p:cNvPr>
          <p:cNvPicPr>
            <a:picLocks noChangeAspect="1"/>
          </p:cNvPicPr>
          <p:nvPr/>
        </p:nvPicPr>
        <p:blipFill>
          <a:blip r:embed="rId3"/>
          <a:stretch>
            <a:fillRect/>
          </a:stretch>
        </p:blipFill>
        <p:spPr>
          <a:xfrm>
            <a:off x="4175760" y="1071010"/>
            <a:ext cx="7772400" cy="4878539"/>
          </a:xfrm>
          <a:prstGeom prst="rect">
            <a:avLst/>
          </a:prstGeom>
        </p:spPr>
      </p:pic>
      <p:sp>
        <p:nvSpPr>
          <p:cNvPr id="5" name="TextBox 4">
            <a:extLst>
              <a:ext uri="{FF2B5EF4-FFF2-40B4-BE49-F238E27FC236}">
                <a16:creationId xmlns:a16="http://schemas.microsoft.com/office/drawing/2014/main" id="{0F8DD887-82C4-CB5F-F351-28163CDF381E}"/>
              </a:ext>
            </a:extLst>
          </p:cNvPr>
          <p:cNvSpPr txBox="1"/>
          <p:nvPr/>
        </p:nvSpPr>
        <p:spPr>
          <a:xfrm>
            <a:off x="5462065" y="6388802"/>
            <a:ext cx="2690417" cy="307777"/>
          </a:xfrm>
          <a:prstGeom prst="rect">
            <a:avLst/>
          </a:prstGeom>
          <a:noFill/>
        </p:spPr>
        <p:txBody>
          <a:bodyPr wrap="none" rtlCol="0">
            <a:spAutoFit/>
          </a:bodyPr>
          <a:lstStyle/>
          <a:p>
            <a:r>
              <a:rPr lang="en-US" sz="1400" dirty="0"/>
              <a:t>Wilcoxon rank sum test.</a:t>
            </a:r>
            <a:r>
              <a:rPr lang="en-US" sz="1400" dirty="0">
                <a:cs typeface="Times New Roman" panose="02020603050405020304" pitchFamily="18" charset="0"/>
              </a:rPr>
              <a:t> </a:t>
            </a:r>
            <a:r>
              <a:rPr lang="en-US" sz="1400" dirty="0">
                <a:effectLst/>
                <a:ea typeface="Calibri" panose="020F0502020204030204" pitchFamily="34" charset="0"/>
                <a:cs typeface="Times New Roman" panose="02020603050405020304" pitchFamily="18" charset="0"/>
              </a:rPr>
              <a:t>*; p &lt;0.05</a:t>
            </a:r>
            <a:endParaRPr lang="en-US" sz="1400" b="0" i="0" u="none" strike="noStrike" dirty="0">
              <a:solidFill>
                <a:srgbClr val="212121"/>
              </a:solidFill>
              <a:effectLst/>
            </a:endParaRPr>
          </a:p>
        </p:txBody>
      </p:sp>
    </p:spTree>
    <p:extLst>
      <p:ext uri="{BB962C8B-B14F-4D97-AF65-F5344CB8AC3E}">
        <p14:creationId xmlns:p14="http://schemas.microsoft.com/office/powerpoint/2010/main" val="4120294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fontScale="90000"/>
          </a:bodyPr>
          <a:lstStyle/>
          <a:p>
            <a:r>
              <a:rPr lang="en-US" dirty="0"/>
              <a:t>In myocarditis dataset, can see small differences in best fit slopes for feature vs. clonotype abundance plots for yes/no </a:t>
            </a:r>
            <a:r>
              <a:rPr lang="en-US" dirty="0" err="1"/>
              <a:t>irAE</a:t>
            </a:r>
            <a:br>
              <a:rPr lang="en-US" dirty="0"/>
            </a:br>
            <a:r>
              <a:rPr lang="en-US" dirty="0"/>
              <a:t>also do for colitis dataset</a:t>
            </a:r>
          </a:p>
        </p:txBody>
      </p:sp>
      <p:sp>
        <p:nvSpPr>
          <p:cNvPr id="11" name="TextBox 10">
            <a:extLst>
              <a:ext uri="{FF2B5EF4-FFF2-40B4-BE49-F238E27FC236}">
                <a16:creationId xmlns:a16="http://schemas.microsoft.com/office/drawing/2014/main" id="{0CDD1FC3-8B4D-7C9F-D358-7789546AB5C2}"/>
              </a:ext>
            </a:extLst>
          </p:cNvPr>
          <p:cNvSpPr txBox="1"/>
          <p:nvPr/>
        </p:nvSpPr>
        <p:spPr>
          <a:xfrm>
            <a:off x="5379691" y="2064588"/>
            <a:ext cx="1364541" cy="369332"/>
          </a:xfrm>
          <a:prstGeom prst="rect">
            <a:avLst/>
          </a:prstGeom>
          <a:noFill/>
        </p:spPr>
        <p:txBody>
          <a:bodyPr wrap="none" rtlCol="0">
            <a:spAutoFit/>
          </a:bodyPr>
          <a:lstStyle/>
          <a:p>
            <a:r>
              <a:rPr lang="en-US" dirty="0"/>
              <a:t>Unique TCRs</a:t>
            </a:r>
          </a:p>
        </p:txBody>
      </p:sp>
      <p:pic>
        <p:nvPicPr>
          <p:cNvPr id="3" name="Picture 2">
            <a:extLst>
              <a:ext uri="{FF2B5EF4-FFF2-40B4-BE49-F238E27FC236}">
                <a16:creationId xmlns:a16="http://schemas.microsoft.com/office/drawing/2014/main" id="{B4066EC0-7FC6-E318-ED5B-2851FAD4E9DB}"/>
              </a:ext>
            </a:extLst>
          </p:cNvPr>
          <p:cNvPicPr>
            <a:picLocks noChangeAspect="1"/>
          </p:cNvPicPr>
          <p:nvPr/>
        </p:nvPicPr>
        <p:blipFill>
          <a:blip r:embed="rId3"/>
          <a:stretch>
            <a:fillRect/>
          </a:stretch>
        </p:blipFill>
        <p:spPr>
          <a:xfrm>
            <a:off x="7132913" y="2804495"/>
            <a:ext cx="4937761" cy="3001657"/>
          </a:xfrm>
          <a:prstGeom prst="rect">
            <a:avLst/>
          </a:prstGeom>
        </p:spPr>
      </p:pic>
      <p:pic>
        <p:nvPicPr>
          <p:cNvPr id="5" name="Picture 4">
            <a:extLst>
              <a:ext uri="{FF2B5EF4-FFF2-40B4-BE49-F238E27FC236}">
                <a16:creationId xmlns:a16="http://schemas.microsoft.com/office/drawing/2014/main" id="{9130EB18-B1AB-76C4-CFCA-7560138DD3B8}"/>
              </a:ext>
            </a:extLst>
          </p:cNvPr>
          <p:cNvPicPr>
            <a:picLocks noChangeAspect="1"/>
          </p:cNvPicPr>
          <p:nvPr/>
        </p:nvPicPr>
        <p:blipFill>
          <a:blip r:embed="rId4"/>
          <a:stretch>
            <a:fillRect/>
          </a:stretch>
        </p:blipFill>
        <p:spPr>
          <a:xfrm>
            <a:off x="0" y="2716241"/>
            <a:ext cx="4937760" cy="2992156"/>
          </a:xfrm>
          <a:prstGeom prst="rect">
            <a:avLst/>
          </a:prstGeom>
        </p:spPr>
      </p:pic>
      <p:sp>
        <p:nvSpPr>
          <p:cNvPr id="16" name="TextBox 15">
            <a:extLst>
              <a:ext uri="{FF2B5EF4-FFF2-40B4-BE49-F238E27FC236}">
                <a16:creationId xmlns:a16="http://schemas.microsoft.com/office/drawing/2014/main" id="{4132E329-21B3-CA99-9B53-A41D50948F30}"/>
              </a:ext>
            </a:extLst>
          </p:cNvPr>
          <p:cNvSpPr txBox="1"/>
          <p:nvPr/>
        </p:nvSpPr>
        <p:spPr>
          <a:xfrm rot="16200000">
            <a:off x="6205372" y="3154218"/>
            <a:ext cx="1068779" cy="369332"/>
          </a:xfrm>
          <a:prstGeom prst="rect">
            <a:avLst/>
          </a:prstGeom>
          <a:noFill/>
        </p:spPr>
        <p:txBody>
          <a:bodyPr wrap="square" rtlCol="0">
            <a:spAutoFit/>
          </a:bodyPr>
          <a:lstStyle/>
          <a:p>
            <a:r>
              <a:rPr lang="en-US" dirty="0">
                <a:sym typeface="Wingdings" pitchFamily="2" charset="2"/>
              </a:rPr>
              <a:t></a:t>
            </a:r>
            <a:endParaRPr lang="en-US" dirty="0"/>
          </a:p>
        </p:txBody>
      </p:sp>
      <p:sp>
        <p:nvSpPr>
          <p:cNvPr id="17" name="TextBox 16">
            <a:extLst>
              <a:ext uri="{FF2B5EF4-FFF2-40B4-BE49-F238E27FC236}">
                <a16:creationId xmlns:a16="http://schemas.microsoft.com/office/drawing/2014/main" id="{E0B695A8-E6DD-4490-2129-6E33F03AD891}"/>
              </a:ext>
            </a:extLst>
          </p:cNvPr>
          <p:cNvSpPr txBox="1"/>
          <p:nvPr/>
        </p:nvSpPr>
        <p:spPr>
          <a:xfrm>
            <a:off x="5171581" y="3842987"/>
            <a:ext cx="1967655" cy="369332"/>
          </a:xfrm>
          <a:prstGeom prst="rect">
            <a:avLst/>
          </a:prstGeom>
          <a:noFill/>
        </p:spPr>
        <p:txBody>
          <a:bodyPr wrap="none" rtlCol="0">
            <a:spAutoFit/>
          </a:bodyPr>
          <a:lstStyle/>
          <a:p>
            <a:r>
              <a:rPr lang="en-US" dirty="0"/>
              <a:t>More germline-like</a:t>
            </a:r>
          </a:p>
        </p:txBody>
      </p:sp>
      <p:sp>
        <p:nvSpPr>
          <p:cNvPr id="18" name="TextBox 17">
            <a:extLst>
              <a:ext uri="{FF2B5EF4-FFF2-40B4-BE49-F238E27FC236}">
                <a16:creationId xmlns:a16="http://schemas.microsoft.com/office/drawing/2014/main" id="{B9AFE448-A713-C972-8F8C-037A9360CCA3}"/>
              </a:ext>
            </a:extLst>
          </p:cNvPr>
          <p:cNvSpPr txBox="1"/>
          <p:nvPr/>
        </p:nvSpPr>
        <p:spPr>
          <a:xfrm rot="5400000">
            <a:off x="6185051" y="4963801"/>
            <a:ext cx="1068779" cy="369332"/>
          </a:xfrm>
          <a:prstGeom prst="rect">
            <a:avLst/>
          </a:prstGeom>
          <a:noFill/>
        </p:spPr>
        <p:txBody>
          <a:bodyPr wrap="square" rtlCol="0">
            <a:spAutoFit/>
          </a:bodyPr>
          <a:lstStyle/>
          <a:p>
            <a:r>
              <a:rPr lang="en-US" dirty="0">
                <a:sym typeface="Wingdings" pitchFamily="2" charset="2"/>
              </a:rPr>
              <a:t></a:t>
            </a:r>
            <a:endParaRPr lang="en-US" dirty="0"/>
          </a:p>
        </p:txBody>
      </p:sp>
      <p:sp>
        <p:nvSpPr>
          <p:cNvPr id="19" name="TextBox 18">
            <a:extLst>
              <a:ext uri="{FF2B5EF4-FFF2-40B4-BE49-F238E27FC236}">
                <a16:creationId xmlns:a16="http://schemas.microsoft.com/office/drawing/2014/main" id="{3EC759C7-C6A6-347C-FD22-10D86D290351}"/>
              </a:ext>
            </a:extLst>
          </p:cNvPr>
          <p:cNvSpPr txBox="1"/>
          <p:nvPr/>
        </p:nvSpPr>
        <p:spPr>
          <a:xfrm>
            <a:off x="5171580" y="4300786"/>
            <a:ext cx="1848839" cy="369332"/>
          </a:xfrm>
          <a:prstGeom prst="rect">
            <a:avLst/>
          </a:prstGeom>
          <a:noFill/>
        </p:spPr>
        <p:txBody>
          <a:bodyPr wrap="none" rtlCol="0">
            <a:spAutoFit/>
          </a:bodyPr>
          <a:lstStyle/>
          <a:p>
            <a:r>
              <a:rPr lang="en-US" dirty="0"/>
              <a:t>Less germline-like</a:t>
            </a:r>
          </a:p>
        </p:txBody>
      </p:sp>
    </p:spTree>
    <p:extLst>
      <p:ext uri="{BB962C8B-B14F-4D97-AF65-F5344CB8AC3E}">
        <p14:creationId xmlns:p14="http://schemas.microsoft.com/office/powerpoint/2010/main" val="38080610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DE8FA55-C9B5-0FD6-D2C0-F7897C5D17C9}"/>
              </a:ext>
            </a:extLst>
          </p:cNvPr>
          <p:cNvPicPr>
            <a:picLocks noChangeAspect="1"/>
          </p:cNvPicPr>
          <p:nvPr/>
        </p:nvPicPr>
        <p:blipFill>
          <a:blip r:embed="rId3"/>
          <a:stretch>
            <a:fillRect/>
          </a:stretch>
        </p:blipFill>
        <p:spPr>
          <a:xfrm>
            <a:off x="6096000" y="2531845"/>
            <a:ext cx="5257800" cy="3193058"/>
          </a:xfrm>
          <a:prstGeom prst="rect">
            <a:avLst/>
          </a:prstGeom>
        </p:spPr>
      </p:pic>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fontScale="90000"/>
          </a:bodyPr>
          <a:lstStyle/>
          <a:p>
            <a:r>
              <a:rPr lang="en-US" sz="3600" dirty="0"/>
              <a:t>More proliferating T cells, fewer memory T cells (CD4 TEM, CD8 TCM), fewer MAITs in </a:t>
            </a:r>
            <a:r>
              <a:rPr lang="en-US" sz="3600" dirty="0" err="1"/>
              <a:t>irAE</a:t>
            </a:r>
            <a:r>
              <a:rPr lang="en-US" sz="3600" dirty="0"/>
              <a:t> colitis tissue: normalized by sequencing depth approach</a:t>
            </a:r>
          </a:p>
        </p:txBody>
      </p:sp>
      <p:sp>
        <p:nvSpPr>
          <p:cNvPr id="5" name="TextBox 4">
            <a:extLst>
              <a:ext uri="{FF2B5EF4-FFF2-40B4-BE49-F238E27FC236}">
                <a16:creationId xmlns:a16="http://schemas.microsoft.com/office/drawing/2014/main" id="{2B65CDE9-FA4E-0649-FFEB-FE67B86BA39D}"/>
              </a:ext>
            </a:extLst>
          </p:cNvPr>
          <p:cNvSpPr txBox="1"/>
          <p:nvPr/>
        </p:nvSpPr>
        <p:spPr>
          <a:xfrm>
            <a:off x="1920240" y="2207063"/>
            <a:ext cx="2031838" cy="369332"/>
          </a:xfrm>
          <a:prstGeom prst="rect">
            <a:avLst/>
          </a:prstGeom>
          <a:noFill/>
        </p:spPr>
        <p:txBody>
          <a:bodyPr wrap="none" rtlCol="0">
            <a:spAutoFit/>
          </a:bodyPr>
          <a:lstStyle/>
          <a:p>
            <a:r>
              <a:rPr lang="en-US" dirty="0"/>
              <a:t>Myocarditis dataset</a:t>
            </a:r>
          </a:p>
        </p:txBody>
      </p:sp>
      <p:sp>
        <p:nvSpPr>
          <p:cNvPr id="7" name="TextBox 6">
            <a:extLst>
              <a:ext uri="{FF2B5EF4-FFF2-40B4-BE49-F238E27FC236}">
                <a16:creationId xmlns:a16="http://schemas.microsoft.com/office/drawing/2014/main" id="{33AC99D1-BBFB-364D-C93D-F9EFA893D647}"/>
              </a:ext>
            </a:extLst>
          </p:cNvPr>
          <p:cNvSpPr txBox="1"/>
          <p:nvPr/>
        </p:nvSpPr>
        <p:spPr>
          <a:xfrm>
            <a:off x="7972803" y="2207063"/>
            <a:ext cx="1504194" cy="369332"/>
          </a:xfrm>
          <a:prstGeom prst="rect">
            <a:avLst/>
          </a:prstGeom>
          <a:noFill/>
        </p:spPr>
        <p:txBody>
          <a:bodyPr wrap="none" rtlCol="0">
            <a:spAutoFit/>
          </a:bodyPr>
          <a:lstStyle/>
          <a:p>
            <a:r>
              <a:rPr lang="en-US" dirty="0"/>
              <a:t>Colitis dataset</a:t>
            </a:r>
          </a:p>
        </p:txBody>
      </p:sp>
      <p:sp>
        <p:nvSpPr>
          <p:cNvPr id="9" name="TextBox 8">
            <a:extLst>
              <a:ext uri="{FF2B5EF4-FFF2-40B4-BE49-F238E27FC236}">
                <a16:creationId xmlns:a16="http://schemas.microsoft.com/office/drawing/2014/main" id="{4FD04972-7431-A8DF-F214-0CA56CC31F94}"/>
              </a:ext>
            </a:extLst>
          </p:cNvPr>
          <p:cNvSpPr txBox="1"/>
          <p:nvPr/>
        </p:nvSpPr>
        <p:spPr>
          <a:xfrm>
            <a:off x="6687024" y="5896272"/>
            <a:ext cx="3594510" cy="307777"/>
          </a:xfrm>
          <a:prstGeom prst="rect">
            <a:avLst/>
          </a:prstGeom>
          <a:noFill/>
        </p:spPr>
        <p:txBody>
          <a:bodyPr wrap="none" rtlCol="0">
            <a:spAutoFit/>
          </a:bodyPr>
          <a:lstStyle/>
          <a:p>
            <a:r>
              <a:rPr lang="en-US" sz="1400" dirty="0"/>
              <a:t>Wilcoxon rank sum test.</a:t>
            </a:r>
            <a:r>
              <a:rPr lang="en-US" sz="1400" dirty="0">
                <a:cs typeface="Times New Roman" panose="02020603050405020304" pitchFamily="18" charset="0"/>
              </a:rPr>
              <a:t> </a:t>
            </a:r>
            <a:r>
              <a:rPr lang="en-US" sz="1400" dirty="0">
                <a:effectLst/>
                <a:ea typeface="Calibri" panose="020F0502020204030204" pitchFamily="34" charset="0"/>
                <a:cs typeface="Times New Roman" panose="02020603050405020304" pitchFamily="18" charset="0"/>
              </a:rPr>
              <a:t>**, p &lt;1e-2; *; p &lt;0.05</a:t>
            </a:r>
            <a:endParaRPr lang="en-US" sz="1400" b="0" i="0" u="none" strike="noStrike" dirty="0">
              <a:solidFill>
                <a:srgbClr val="212121"/>
              </a:solidFill>
              <a:effectLst/>
            </a:endParaRPr>
          </a:p>
        </p:txBody>
      </p:sp>
      <p:sp>
        <p:nvSpPr>
          <p:cNvPr id="10" name="TextBox 9">
            <a:extLst>
              <a:ext uri="{FF2B5EF4-FFF2-40B4-BE49-F238E27FC236}">
                <a16:creationId xmlns:a16="http://schemas.microsoft.com/office/drawing/2014/main" id="{CEE05D2D-A200-4B71-9407-51E00BEE8CB1}"/>
              </a:ext>
            </a:extLst>
          </p:cNvPr>
          <p:cNvSpPr txBox="1"/>
          <p:nvPr/>
        </p:nvSpPr>
        <p:spPr>
          <a:xfrm>
            <a:off x="7771314" y="2960591"/>
            <a:ext cx="674399" cy="369332"/>
          </a:xfrm>
          <a:prstGeom prst="rect">
            <a:avLst/>
          </a:prstGeom>
          <a:noFill/>
        </p:spPr>
        <p:txBody>
          <a:bodyPr wrap="square" rtlCol="0">
            <a:spAutoFit/>
          </a:bodyPr>
          <a:lstStyle/>
          <a:p>
            <a:r>
              <a:rPr lang="en-US" dirty="0"/>
              <a:t>**</a:t>
            </a:r>
          </a:p>
        </p:txBody>
      </p:sp>
      <p:sp>
        <p:nvSpPr>
          <p:cNvPr id="11" name="TextBox 10">
            <a:extLst>
              <a:ext uri="{FF2B5EF4-FFF2-40B4-BE49-F238E27FC236}">
                <a16:creationId xmlns:a16="http://schemas.microsoft.com/office/drawing/2014/main" id="{9B3A035E-CF79-F577-26A2-9DDBF7593AB8}"/>
              </a:ext>
            </a:extLst>
          </p:cNvPr>
          <p:cNvSpPr txBox="1"/>
          <p:nvPr/>
        </p:nvSpPr>
        <p:spPr>
          <a:xfrm>
            <a:off x="9751403" y="2982607"/>
            <a:ext cx="674399" cy="369332"/>
          </a:xfrm>
          <a:prstGeom prst="rect">
            <a:avLst/>
          </a:prstGeom>
          <a:noFill/>
        </p:spPr>
        <p:txBody>
          <a:bodyPr wrap="square" rtlCol="0">
            <a:spAutoFit/>
          </a:bodyPr>
          <a:lstStyle/>
          <a:p>
            <a:r>
              <a:rPr lang="en-US" dirty="0"/>
              <a:t>**</a:t>
            </a:r>
          </a:p>
        </p:txBody>
      </p:sp>
      <p:sp>
        <p:nvSpPr>
          <p:cNvPr id="12" name="TextBox 11">
            <a:extLst>
              <a:ext uri="{FF2B5EF4-FFF2-40B4-BE49-F238E27FC236}">
                <a16:creationId xmlns:a16="http://schemas.microsoft.com/office/drawing/2014/main" id="{851B0F4D-1B2B-499E-62ED-A459DCDF2C0D}"/>
              </a:ext>
            </a:extLst>
          </p:cNvPr>
          <p:cNvSpPr txBox="1"/>
          <p:nvPr/>
        </p:nvSpPr>
        <p:spPr>
          <a:xfrm>
            <a:off x="7113544" y="2970530"/>
            <a:ext cx="674399" cy="369332"/>
          </a:xfrm>
          <a:prstGeom prst="rect">
            <a:avLst/>
          </a:prstGeom>
          <a:noFill/>
        </p:spPr>
        <p:txBody>
          <a:bodyPr wrap="square" rtlCol="0">
            <a:spAutoFit/>
          </a:bodyPr>
          <a:lstStyle/>
          <a:p>
            <a:r>
              <a:rPr lang="en-US" dirty="0"/>
              <a:t>**</a:t>
            </a:r>
          </a:p>
        </p:txBody>
      </p:sp>
      <p:sp>
        <p:nvSpPr>
          <p:cNvPr id="13" name="TextBox 12">
            <a:extLst>
              <a:ext uri="{FF2B5EF4-FFF2-40B4-BE49-F238E27FC236}">
                <a16:creationId xmlns:a16="http://schemas.microsoft.com/office/drawing/2014/main" id="{47BF5AFD-0B8A-DF3B-9573-2866AF4DB562}"/>
              </a:ext>
            </a:extLst>
          </p:cNvPr>
          <p:cNvSpPr txBox="1"/>
          <p:nvPr/>
        </p:nvSpPr>
        <p:spPr>
          <a:xfrm>
            <a:off x="8484279" y="2964218"/>
            <a:ext cx="674399" cy="369332"/>
          </a:xfrm>
          <a:prstGeom prst="rect">
            <a:avLst/>
          </a:prstGeom>
          <a:noFill/>
        </p:spPr>
        <p:txBody>
          <a:bodyPr wrap="square" rtlCol="0">
            <a:spAutoFit/>
          </a:bodyPr>
          <a:lstStyle/>
          <a:p>
            <a:r>
              <a:rPr lang="en-US" dirty="0"/>
              <a:t>*</a:t>
            </a:r>
          </a:p>
        </p:txBody>
      </p:sp>
      <p:sp>
        <p:nvSpPr>
          <p:cNvPr id="14" name="TextBox 13">
            <a:extLst>
              <a:ext uri="{FF2B5EF4-FFF2-40B4-BE49-F238E27FC236}">
                <a16:creationId xmlns:a16="http://schemas.microsoft.com/office/drawing/2014/main" id="{6A946E68-5EFE-F2FA-4842-A758670F4EFB}"/>
              </a:ext>
            </a:extLst>
          </p:cNvPr>
          <p:cNvSpPr txBox="1"/>
          <p:nvPr/>
        </p:nvSpPr>
        <p:spPr>
          <a:xfrm>
            <a:off x="9112232" y="2963646"/>
            <a:ext cx="674399" cy="369332"/>
          </a:xfrm>
          <a:prstGeom prst="rect">
            <a:avLst/>
          </a:prstGeom>
          <a:noFill/>
        </p:spPr>
        <p:txBody>
          <a:bodyPr wrap="square" rtlCol="0">
            <a:spAutoFit/>
          </a:bodyPr>
          <a:lstStyle/>
          <a:p>
            <a:r>
              <a:rPr lang="en-US" dirty="0"/>
              <a:t>**</a:t>
            </a:r>
          </a:p>
        </p:txBody>
      </p:sp>
      <p:pic>
        <p:nvPicPr>
          <p:cNvPr id="3" name="Picture 2">
            <a:extLst>
              <a:ext uri="{FF2B5EF4-FFF2-40B4-BE49-F238E27FC236}">
                <a16:creationId xmlns:a16="http://schemas.microsoft.com/office/drawing/2014/main" id="{5936EA34-EF39-48BB-3DBF-9AF7936FCD84}"/>
              </a:ext>
            </a:extLst>
          </p:cNvPr>
          <p:cNvPicPr>
            <a:picLocks noChangeAspect="1"/>
          </p:cNvPicPr>
          <p:nvPr/>
        </p:nvPicPr>
        <p:blipFill>
          <a:blip r:embed="rId4"/>
          <a:stretch>
            <a:fillRect/>
          </a:stretch>
        </p:blipFill>
        <p:spPr>
          <a:xfrm>
            <a:off x="508035" y="2569679"/>
            <a:ext cx="5155544" cy="3155223"/>
          </a:xfrm>
          <a:prstGeom prst="rect">
            <a:avLst/>
          </a:prstGeom>
        </p:spPr>
      </p:pic>
      <p:sp>
        <p:nvSpPr>
          <p:cNvPr id="17" name="TextBox 16">
            <a:extLst>
              <a:ext uri="{FF2B5EF4-FFF2-40B4-BE49-F238E27FC236}">
                <a16:creationId xmlns:a16="http://schemas.microsoft.com/office/drawing/2014/main" id="{410F48CE-6488-C631-0AA3-90C948933747}"/>
              </a:ext>
            </a:extLst>
          </p:cNvPr>
          <p:cNvSpPr txBox="1"/>
          <p:nvPr/>
        </p:nvSpPr>
        <p:spPr>
          <a:xfrm>
            <a:off x="655750" y="5916604"/>
            <a:ext cx="4860113" cy="307777"/>
          </a:xfrm>
          <a:prstGeom prst="rect">
            <a:avLst/>
          </a:prstGeom>
          <a:noFill/>
        </p:spPr>
        <p:txBody>
          <a:bodyPr wrap="none" rtlCol="0">
            <a:spAutoFit/>
          </a:bodyPr>
          <a:lstStyle/>
          <a:p>
            <a:r>
              <a:rPr lang="en-US" sz="1400" dirty="0"/>
              <a:t>None significant even with t test instead of Wilcox rank sum test</a:t>
            </a:r>
          </a:p>
        </p:txBody>
      </p:sp>
    </p:spTree>
    <p:extLst>
      <p:ext uri="{BB962C8B-B14F-4D97-AF65-F5344CB8AC3E}">
        <p14:creationId xmlns:p14="http://schemas.microsoft.com/office/powerpoint/2010/main" val="409386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Outline</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endParaRPr lang="en-US" dirty="0"/>
          </a:p>
        </p:txBody>
      </p:sp>
    </p:spTree>
    <p:extLst>
      <p:ext uri="{BB962C8B-B14F-4D97-AF65-F5344CB8AC3E}">
        <p14:creationId xmlns:p14="http://schemas.microsoft.com/office/powerpoint/2010/main" val="29961101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fontScale="90000"/>
          </a:bodyPr>
          <a:lstStyle/>
          <a:p>
            <a:r>
              <a:rPr lang="en-US" sz="3600" dirty="0"/>
              <a:t>More proliferating T cells, fewer memory T cells (CD4 TEM, CD8 TCM), fewer MAITs in </a:t>
            </a:r>
            <a:r>
              <a:rPr lang="en-US" sz="3600" dirty="0" err="1"/>
              <a:t>irAE</a:t>
            </a:r>
            <a:r>
              <a:rPr lang="en-US" sz="3600" dirty="0"/>
              <a:t> colitis tissue: </a:t>
            </a:r>
            <a:r>
              <a:rPr lang="en-US" sz="3600" dirty="0" err="1"/>
              <a:t>downsampling</a:t>
            </a:r>
            <a:r>
              <a:rPr lang="en-US" sz="3600" dirty="0"/>
              <a:t> approach</a:t>
            </a:r>
            <a:endParaRPr lang="en-US" dirty="0"/>
          </a:p>
        </p:txBody>
      </p:sp>
      <p:pic>
        <p:nvPicPr>
          <p:cNvPr id="19" name="Picture 18">
            <a:extLst>
              <a:ext uri="{FF2B5EF4-FFF2-40B4-BE49-F238E27FC236}">
                <a16:creationId xmlns:a16="http://schemas.microsoft.com/office/drawing/2014/main" id="{A730EA13-8287-F584-1A7A-7B931218EC72}"/>
              </a:ext>
            </a:extLst>
          </p:cNvPr>
          <p:cNvPicPr>
            <a:picLocks noChangeAspect="1"/>
          </p:cNvPicPr>
          <p:nvPr/>
        </p:nvPicPr>
        <p:blipFill>
          <a:blip r:embed="rId3"/>
          <a:stretch>
            <a:fillRect/>
          </a:stretch>
        </p:blipFill>
        <p:spPr>
          <a:xfrm>
            <a:off x="0" y="2071013"/>
            <a:ext cx="6404113" cy="3959582"/>
          </a:xfrm>
          <a:prstGeom prst="rect">
            <a:avLst/>
          </a:prstGeom>
        </p:spPr>
      </p:pic>
      <p:pic>
        <p:nvPicPr>
          <p:cNvPr id="4" name="Picture 3">
            <a:extLst>
              <a:ext uri="{FF2B5EF4-FFF2-40B4-BE49-F238E27FC236}">
                <a16:creationId xmlns:a16="http://schemas.microsoft.com/office/drawing/2014/main" id="{1CFCB867-5E95-17D0-993F-78CEA0DAC81A}"/>
              </a:ext>
            </a:extLst>
          </p:cNvPr>
          <p:cNvPicPr>
            <a:picLocks noChangeAspect="1"/>
          </p:cNvPicPr>
          <p:nvPr/>
        </p:nvPicPr>
        <p:blipFill>
          <a:blip r:embed="rId4"/>
          <a:stretch>
            <a:fillRect/>
          </a:stretch>
        </p:blipFill>
        <p:spPr>
          <a:xfrm>
            <a:off x="6404113" y="2527856"/>
            <a:ext cx="5234143" cy="3193058"/>
          </a:xfrm>
          <a:prstGeom prst="rect">
            <a:avLst/>
          </a:prstGeom>
        </p:spPr>
      </p:pic>
      <p:sp>
        <p:nvSpPr>
          <p:cNvPr id="5" name="TextBox 4">
            <a:extLst>
              <a:ext uri="{FF2B5EF4-FFF2-40B4-BE49-F238E27FC236}">
                <a16:creationId xmlns:a16="http://schemas.microsoft.com/office/drawing/2014/main" id="{D66756B7-09CB-99D1-2738-F281CCEE27C9}"/>
              </a:ext>
            </a:extLst>
          </p:cNvPr>
          <p:cNvSpPr txBox="1"/>
          <p:nvPr/>
        </p:nvSpPr>
        <p:spPr>
          <a:xfrm>
            <a:off x="8342283" y="2109669"/>
            <a:ext cx="1531894" cy="369332"/>
          </a:xfrm>
          <a:prstGeom prst="rect">
            <a:avLst/>
          </a:prstGeom>
          <a:noFill/>
        </p:spPr>
        <p:txBody>
          <a:bodyPr wrap="none" rtlCol="0">
            <a:spAutoFit/>
          </a:bodyPr>
          <a:lstStyle/>
          <a:p>
            <a:r>
              <a:rPr lang="en-US" dirty="0" err="1"/>
              <a:t>Downsampled</a:t>
            </a:r>
            <a:endParaRPr lang="en-US" dirty="0"/>
          </a:p>
        </p:txBody>
      </p:sp>
      <p:sp>
        <p:nvSpPr>
          <p:cNvPr id="6" name="TextBox 5">
            <a:extLst>
              <a:ext uri="{FF2B5EF4-FFF2-40B4-BE49-F238E27FC236}">
                <a16:creationId xmlns:a16="http://schemas.microsoft.com/office/drawing/2014/main" id="{EE295C7D-2077-6F06-BD9E-EDF2F415DAF4}"/>
              </a:ext>
            </a:extLst>
          </p:cNvPr>
          <p:cNvSpPr txBox="1"/>
          <p:nvPr/>
        </p:nvSpPr>
        <p:spPr>
          <a:xfrm>
            <a:off x="8043145" y="2881046"/>
            <a:ext cx="674399" cy="369332"/>
          </a:xfrm>
          <a:prstGeom prst="rect">
            <a:avLst/>
          </a:prstGeom>
          <a:noFill/>
        </p:spPr>
        <p:txBody>
          <a:bodyPr wrap="square" rtlCol="0">
            <a:spAutoFit/>
          </a:bodyPr>
          <a:lstStyle/>
          <a:p>
            <a:r>
              <a:rPr lang="en-US" dirty="0"/>
              <a:t>**</a:t>
            </a:r>
          </a:p>
        </p:txBody>
      </p:sp>
      <p:sp>
        <p:nvSpPr>
          <p:cNvPr id="7" name="TextBox 6">
            <a:extLst>
              <a:ext uri="{FF2B5EF4-FFF2-40B4-BE49-F238E27FC236}">
                <a16:creationId xmlns:a16="http://schemas.microsoft.com/office/drawing/2014/main" id="{414F96FD-EBBA-DD48-6EE1-3A3570930477}"/>
              </a:ext>
            </a:extLst>
          </p:cNvPr>
          <p:cNvSpPr txBox="1"/>
          <p:nvPr/>
        </p:nvSpPr>
        <p:spPr>
          <a:xfrm>
            <a:off x="10094354" y="2903062"/>
            <a:ext cx="674399" cy="369332"/>
          </a:xfrm>
          <a:prstGeom prst="rect">
            <a:avLst/>
          </a:prstGeom>
          <a:noFill/>
        </p:spPr>
        <p:txBody>
          <a:bodyPr wrap="square" rtlCol="0">
            <a:spAutoFit/>
          </a:bodyPr>
          <a:lstStyle/>
          <a:p>
            <a:r>
              <a:rPr lang="en-US" dirty="0"/>
              <a:t>**</a:t>
            </a:r>
          </a:p>
        </p:txBody>
      </p:sp>
      <p:sp>
        <p:nvSpPr>
          <p:cNvPr id="8" name="TextBox 7">
            <a:extLst>
              <a:ext uri="{FF2B5EF4-FFF2-40B4-BE49-F238E27FC236}">
                <a16:creationId xmlns:a16="http://schemas.microsoft.com/office/drawing/2014/main" id="{BD414CEA-3DF9-935E-65BF-08CC66326CAC}"/>
              </a:ext>
            </a:extLst>
          </p:cNvPr>
          <p:cNvSpPr txBox="1"/>
          <p:nvPr/>
        </p:nvSpPr>
        <p:spPr>
          <a:xfrm>
            <a:off x="7334575" y="2890985"/>
            <a:ext cx="674399" cy="369332"/>
          </a:xfrm>
          <a:prstGeom prst="rect">
            <a:avLst/>
          </a:prstGeom>
          <a:noFill/>
        </p:spPr>
        <p:txBody>
          <a:bodyPr wrap="square" rtlCol="0">
            <a:spAutoFit/>
          </a:bodyPr>
          <a:lstStyle/>
          <a:p>
            <a:r>
              <a:rPr lang="en-US" dirty="0"/>
              <a:t>**</a:t>
            </a:r>
          </a:p>
        </p:txBody>
      </p:sp>
      <p:sp>
        <p:nvSpPr>
          <p:cNvPr id="9" name="TextBox 8">
            <a:extLst>
              <a:ext uri="{FF2B5EF4-FFF2-40B4-BE49-F238E27FC236}">
                <a16:creationId xmlns:a16="http://schemas.microsoft.com/office/drawing/2014/main" id="{660D4949-4F36-31FA-A8EE-7994A962BC97}"/>
              </a:ext>
            </a:extLst>
          </p:cNvPr>
          <p:cNvSpPr txBox="1"/>
          <p:nvPr/>
        </p:nvSpPr>
        <p:spPr>
          <a:xfrm>
            <a:off x="8776430" y="2884673"/>
            <a:ext cx="674399" cy="369332"/>
          </a:xfrm>
          <a:prstGeom prst="rect">
            <a:avLst/>
          </a:prstGeom>
          <a:noFill/>
        </p:spPr>
        <p:txBody>
          <a:bodyPr wrap="square" rtlCol="0">
            <a:spAutoFit/>
          </a:bodyPr>
          <a:lstStyle/>
          <a:p>
            <a:r>
              <a:rPr lang="en-US" dirty="0"/>
              <a:t>*</a:t>
            </a:r>
          </a:p>
        </p:txBody>
      </p:sp>
      <p:sp>
        <p:nvSpPr>
          <p:cNvPr id="10" name="TextBox 9">
            <a:extLst>
              <a:ext uri="{FF2B5EF4-FFF2-40B4-BE49-F238E27FC236}">
                <a16:creationId xmlns:a16="http://schemas.microsoft.com/office/drawing/2014/main" id="{D661BB1B-5067-A01E-3869-60041466D243}"/>
              </a:ext>
            </a:extLst>
          </p:cNvPr>
          <p:cNvSpPr txBox="1"/>
          <p:nvPr/>
        </p:nvSpPr>
        <p:spPr>
          <a:xfrm>
            <a:off x="9404383" y="2884101"/>
            <a:ext cx="674399" cy="369332"/>
          </a:xfrm>
          <a:prstGeom prst="rect">
            <a:avLst/>
          </a:prstGeom>
          <a:noFill/>
        </p:spPr>
        <p:txBody>
          <a:bodyPr wrap="square" rtlCol="0">
            <a:spAutoFit/>
          </a:bodyPr>
          <a:lstStyle/>
          <a:p>
            <a:r>
              <a:rPr lang="en-US" dirty="0"/>
              <a:t>**</a:t>
            </a:r>
          </a:p>
        </p:txBody>
      </p:sp>
      <p:sp>
        <p:nvSpPr>
          <p:cNvPr id="3" name="TextBox 2">
            <a:extLst>
              <a:ext uri="{FF2B5EF4-FFF2-40B4-BE49-F238E27FC236}">
                <a16:creationId xmlns:a16="http://schemas.microsoft.com/office/drawing/2014/main" id="{F466BB83-43D0-443B-4946-0A6E7E870817}"/>
              </a:ext>
            </a:extLst>
          </p:cNvPr>
          <p:cNvSpPr txBox="1"/>
          <p:nvPr/>
        </p:nvSpPr>
        <p:spPr>
          <a:xfrm>
            <a:off x="6979175" y="5501656"/>
            <a:ext cx="3594510" cy="307777"/>
          </a:xfrm>
          <a:prstGeom prst="rect">
            <a:avLst/>
          </a:prstGeom>
          <a:noFill/>
        </p:spPr>
        <p:txBody>
          <a:bodyPr wrap="none" rtlCol="0">
            <a:spAutoFit/>
          </a:bodyPr>
          <a:lstStyle/>
          <a:p>
            <a:r>
              <a:rPr lang="en-US" sz="1400" dirty="0"/>
              <a:t>Wilcoxon rank sum test.</a:t>
            </a:r>
            <a:r>
              <a:rPr lang="en-US" sz="1400" dirty="0">
                <a:cs typeface="Times New Roman" panose="02020603050405020304" pitchFamily="18" charset="0"/>
              </a:rPr>
              <a:t> </a:t>
            </a:r>
            <a:r>
              <a:rPr lang="en-US" sz="1400" dirty="0">
                <a:effectLst/>
                <a:ea typeface="Calibri" panose="020F0502020204030204" pitchFamily="34" charset="0"/>
                <a:cs typeface="Times New Roman" panose="02020603050405020304" pitchFamily="18" charset="0"/>
              </a:rPr>
              <a:t>**, p &lt;1e-2; *; p &lt;0.05</a:t>
            </a:r>
            <a:endParaRPr lang="en-US" sz="1400" b="0" i="0" u="none" strike="noStrike" dirty="0">
              <a:solidFill>
                <a:srgbClr val="212121"/>
              </a:solidFill>
              <a:effectLst/>
            </a:endParaRPr>
          </a:p>
        </p:txBody>
      </p:sp>
    </p:spTree>
    <p:extLst>
      <p:ext uri="{BB962C8B-B14F-4D97-AF65-F5344CB8AC3E}">
        <p14:creationId xmlns:p14="http://schemas.microsoft.com/office/powerpoint/2010/main" val="7881554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Anticorrelation between CDR3 length and germline-ness</a:t>
            </a:r>
            <a:br>
              <a:rPr lang="en-US" dirty="0"/>
            </a:br>
            <a:r>
              <a:rPr lang="en-US" dirty="0"/>
              <a:t>update as facet for both datasets</a:t>
            </a:r>
          </a:p>
        </p:txBody>
      </p:sp>
      <p:pic>
        <p:nvPicPr>
          <p:cNvPr id="5" name="Picture 4">
            <a:extLst>
              <a:ext uri="{FF2B5EF4-FFF2-40B4-BE49-F238E27FC236}">
                <a16:creationId xmlns:a16="http://schemas.microsoft.com/office/drawing/2014/main" id="{7E6674F4-9D53-AF43-A344-19B4797891ED}"/>
              </a:ext>
            </a:extLst>
          </p:cNvPr>
          <p:cNvPicPr>
            <a:picLocks noChangeAspect="1"/>
          </p:cNvPicPr>
          <p:nvPr/>
        </p:nvPicPr>
        <p:blipFill>
          <a:blip r:embed="rId3"/>
          <a:stretch>
            <a:fillRect/>
          </a:stretch>
        </p:blipFill>
        <p:spPr>
          <a:xfrm>
            <a:off x="2352040" y="1722141"/>
            <a:ext cx="7772400" cy="4632917"/>
          </a:xfrm>
          <a:prstGeom prst="rect">
            <a:avLst/>
          </a:prstGeom>
        </p:spPr>
      </p:pic>
      <p:sp>
        <p:nvSpPr>
          <p:cNvPr id="6" name="TextBox 5">
            <a:extLst>
              <a:ext uri="{FF2B5EF4-FFF2-40B4-BE49-F238E27FC236}">
                <a16:creationId xmlns:a16="http://schemas.microsoft.com/office/drawing/2014/main" id="{4B0A5D51-8C01-EA4B-19C5-03FE9DCAD716}"/>
              </a:ext>
            </a:extLst>
          </p:cNvPr>
          <p:cNvSpPr txBox="1"/>
          <p:nvPr/>
        </p:nvSpPr>
        <p:spPr>
          <a:xfrm rot="16200000">
            <a:off x="1511244" y="2650966"/>
            <a:ext cx="1068779" cy="369332"/>
          </a:xfrm>
          <a:prstGeom prst="rect">
            <a:avLst/>
          </a:prstGeom>
          <a:noFill/>
        </p:spPr>
        <p:txBody>
          <a:bodyPr wrap="square" rtlCol="0">
            <a:spAutoFit/>
          </a:bodyPr>
          <a:lstStyle/>
          <a:p>
            <a:r>
              <a:rPr lang="en-US" dirty="0">
                <a:sym typeface="Wingdings" pitchFamily="2" charset="2"/>
              </a:rPr>
              <a:t></a:t>
            </a:r>
            <a:endParaRPr lang="en-US" dirty="0"/>
          </a:p>
        </p:txBody>
      </p:sp>
      <p:sp>
        <p:nvSpPr>
          <p:cNvPr id="7" name="TextBox 6">
            <a:extLst>
              <a:ext uri="{FF2B5EF4-FFF2-40B4-BE49-F238E27FC236}">
                <a16:creationId xmlns:a16="http://schemas.microsoft.com/office/drawing/2014/main" id="{061801A9-4595-C584-8E83-3C345FE00E31}"/>
              </a:ext>
            </a:extLst>
          </p:cNvPr>
          <p:cNvSpPr txBox="1"/>
          <p:nvPr/>
        </p:nvSpPr>
        <p:spPr>
          <a:xfrm>
            <a:off x="477453" y="3339735"/>
            <a:ext cx="1967655" cy="369332"/>
          </a:xfrm>
          <a:prstGeom prst="rect">
            <a:avLst/>
          </a:prstGeom>
          <a:noFill/>
        </p:spPr>
        <p:txBody>
          <a:bodyPr wrap="none" rtlCol="0">
            <a:spAutoFit/>
          </a:bodyPr>
          <a:lstStyle/>
          <a:p>
            <a:r>
              <a:rPr lang="en-US" dirty="0"/>
              <a:t>More germline-like</a:t>
            </a:r>
          </a:p>
        </p:txBody>
      </p:sp>
      <p:sp>
        <p:nvSpPr>
          <p:cNvPr id="8" name="TextBox 7">
            <a:extLst>
              <a:ext uri="{FF2B5EF4-FFF2-40B4-BE49-F238E27FC236}">
                <a16:creationId xmlns:a16="http://schemas.microsoft.com/office/drawing/2014/main" id="{B4859D34-E296-FECA-774D-D6654C9BADC2}"/>
              </a:ext>
            </a:extLst>
          </p:cNvPr>
          <p:cNvSpPr txBox="1"/>
          <p:nvPr/>
        </p:nvSpPr>
        <p:spPr>
          <a:xfrm rot="5400000">
            <a:off x="1490923" y="4460549"/>
            <a:ext cx="1068779" cy="369332"/>
          </a:xfrm>
          <a:prstGeom prst="rect">
            <a:avLst/>
          </a:prstGeom>
          <a:noFill/>
        </p:spPr>
        <p:txBody>
          <a:bodyPr wrap="square" rtlCol="0">
            <a:spAutoFit/>
          </a:bodyPr>
          <a:lstStyle/>
          <a:p>
            <a:r>
              <a:rPr lang="en-US" dirty="0">
                <a:sym typeface="Wingdings" pitchFamily="2" charset="2"/>
              </a:rPr>
              <a:t></a:t>
            </a:r>
            <a:endParaRPr lang="en-US" dirty="0"/>
          </a:p>
        </p:txBody>
      </p:sp>
      <p:sp>
        <p:nvSpPr>
          <p:cNvPr id="9" name="TextBox 8">
            <a:extLst>
              <a:ext uri="{FF2B5EF4-FFF2-40B4-BE49-F238E27FC236}">
                <a16:creationId xmlns:a16="http://schemas.microsoft.com/office/drawing/2014/main" id="{9D5ED61C-67AE-75BD-A17E-D00C97DA26CA}"/>
              </a:ext>
            </a:extLst>
          </p:cNvPr>
          <p:cNvSpPr txBox="1"/>
          <p:nvPr/>
        </p:nvSpPr>
        <p:spPr>
          <a:xfrm>
            <a:off x="477452" y="3797534"/>
            <a:ext cx="1848839" cy="369332"/>
          </a:xfrm>
          <a:prstGeom prst="rect">
            <a:avLst/>
          </a:prstGeom>
          <a:noFill/>
        </p:spPr>
        <p:txBody>
          <a:bodyPr wrap="none" rtlCol="0">
            <a:spAutoFit/>
          </a:bodyPr>
          <a:lstStyle/>
          <a:p>
            <a:r>
              <a:rPr lang="en-US" dirty="0"/>
              <a:t>Less germline-like</a:t>
            </a:r>
          </a:p>
        </p:txBody>
      </p:sp>
    </p:spTree>
    <p:extLst>
      <p:ext uri="{BB962C8B-B14F-4D97-AF65-F5344CB8AC3E}">
        <p14:creationId xmlns:p14="http://schemas.microsoft.com/office/powerpoint/2010/main" val="1510928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fontScale="90000"/>
          </a:bodyPr>
          <a:lstStyle/>
          <a:p>
            <a:r>
              <a:rPr lang="en-US" dirty="0"/>
              <a:t>In myocarditis dataset, a few VJ genes are differentially encountered in different </a:t>
            </a:r>
            <a:r>
              <a:rPr lang="en-US" dirty="0" err="1"/>
              <a:t>irAE</a:t>
            </a:r>
            <a:r>
              <a:rPr lang="en-US" dirty="0"/>
              <a:t> groups</a:t>
            </a:r>
            <a:br>
              <a:rPr lang="en-US" dirty="0"/>
            </a:br>
            <a:r>
              <a:rPr lang="en-US" dirty="0"/>
              <a:t>cleanup to just be significant ones shown, show in both datasets?</a:t>
            </a:r>
          </a:p>
        </p:txBody>
      </p:sp>
      <p:sp>
        <p:nvSpPr>
          <p:cNvPr id="9" name="TextBox 8">
            <a:extLst>
              <a:ext uri="{FF2B5EF4-FFF2-40B4-BE49-F238E27FC236}">
                <a16:creationId xmlns:a16="http://schemas.microsoft.com/office/drawing/2014/main" id="{4FD04972-7431-A8DF-F214-0CA56CC31F94}"/>
              </a:ext>
            </a:extLst>
          </p:cNvPr>
          <p:cNvSpPr txBox="1"/>
          <p:nvPr/>
        </p:nvSpPr>
        <p:spPr>
          <a:xfrm>
            <a:off x="3483977" y="6483346"/>
            <a:ext cx="4573688" cy="369332"/>
          </a:xfrm>
          <a:prstGeom prst="rect">
            <a:avLst/>
          </a:prstGeom>
          <a:noFill/>
        </p:spPr>
        <p:txBody>
          <a:bodyPr wrap="none" rtlCol="0">
            <a:spAutoFit/>
          </a:bodyPr>
          <a:lstStyle/>
          <a:p>
            <a:r>
              <a:rPr lang="en-US" dirty="0"/>
              <a:t>Wilcoxon rank sum test.</a:t>
            </a:r>
            <a:r>
              <a:rPr lang="en-US" dirty="0">
                <a:latin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 p &lt;1e-2; *; p &lt;0.05</a:t>
            </a:r>
            <a:endParaRPr lang="en-US" b="0" i="0" u="none" strike="noStrike" dirty="0">
              <a:solidFill>
                <a:srgbClr val="212121"/>
              </a:solidFill>
              <a:effectLst/>
              <a:latin typeface="Cambria" panose="02040503050406030204" pitchFamily="18" charset="0"/>
            </a:endParaRPr>
          </a:p>
        </p:txBody>
      </p:sp>
      <p:pic>
        <p:nvPicPr>
          <p:cNvPr id="3" name="Picture 2">
            <a:extLst>
              <a:ext uri="{FF2B5EF4-FFF2-40B4-BE49-F238E27FC236}">
                <a16:creationId xmlns:a16="http://schemas.microsoft.com/office/drawing/2014/main" id="{AEC8A77D-ED0C-947C-6CFD-81F3A92ADB24}"/>
              </a:ext>
            </a:extLst>
          </p:cNvPr>
          <p:cNvPicPr>
            <a:picLocks noChangeAspect="1"/>
          </p:cNvPicPr>
          <p:nvPr/>
        </p:nvPicPr>
        <p:blipFill>
          <a:blip r:embed="rId3"/>
          <a:stretch>
            <a:fillRect/>
          </a:stretch>
        </p:blipFill>
        <p:spPr>
          <a:xfrm>
            <a:off x="-5356" y="2155412"/>
            <a:ext cx="6121676" cy="3632835"/>
          </a:xfrm>
          <a:prstGeom prst="rect">
            <a:avLst/>
          </a:prstGeom>
        </p:spPr>
      </p:pic>
      <p:pic>
        <p:nvPicPr>
          <p:cNvPr id="6" name="Picture 5">
            <a:extLst>
              <a:ext uri="{FF2B5EF4-FFF2-40B4-BE49-F238E27FC236}">
                <a16:creationId xmlns:a16="http://schemas.microsoft.com/office/drawing/2014/main" id="{606B4FED-87EA-A232-E032-B7C2FFDB63EE}"/>
              </a:ext>
            </a:extLst>
          </p:cNvPr>
          <p:cNvPicPr>
            <a:picLocks noChangeAspect="1"/>
          </p:cNvPicPr>
          <p:nvPr/>
        </p:nvPicPr>
        <p:blipFill>
          <a:blip r:embed="rId4"/>
          <a:stretch>
            <a:fillRect/>
          </a:stretch>
        </p:blipFill>
        <p:spPr>
          <a:xfrm>
            <a:off x="6024880" y="2155412"/>
            <a:ext cx="6121676" cy="3598910"/>
          </a:xfrm>
          <a:prstGeom prst="rect">
            <a:avLst/>
          </a:prstGeom>
        </p:spPr>
      </p:pic>
      <p:sp>
        <p:nvSpPr>
          <p:cNvPr id="17" name="TextBox 16">
            <a:extLst>
              <a:ext uri="{FF2B5EF4-FFF2-40B4-BE49-F238E27FC236}">
                <a16:creationId xmlns:a16="http://schemas.microsoft.com/office/drawing/2014/main" id="{96FD2CFA-222D-7A6E-BC22-96303AF8FCED}"/>
              </a:ext>
            </a:extLst>
          </p:cNvPr>
          <p:cNvSpPr txBox="1"/>
          <p:nvPr/>
        </p:nvSpPr>
        <p:spPr>
          <a:xfrm>
            <a:off x="3004682" y="2998708"/>
            <a:ext cx="674399" cy="369332"/>
          </a:xfrm>
          <a:prstGeom prst="rect">
            <a:avLst/>
          </a:prstGeom>
          <a:noFill/>
        </p:spPr>
        <p:txBody>
          <a:bodyPr wrap="square" rtlCol="0">
            <a:spAutoFit/>
          </a:bodyPr>
          <a:lstStyle/>
          <a:p>
            <a:r>
              <a:rPr lang="en-US" dirty="0"/>
              <a:t>*</a:t>
            </a:r>
          </a:p>
        </p:txBody>
      </p:sp>
      <p:sp>
        <p:nvSpPr>
          <p:cNvPr id="18" name="TextBox 17">
            <a:extLst>
              <a:ext uri="{FF2B5EF4-FFF2-40B4-BE49-F238E27FC236}">
                <a16:creationId xmlns:a16="http://schemas.microsoft.com/office/drawing/2014/main" id="{4B813F1E-1D0D-843E-BAF4-B662BAD90C57}"/>
              </a:ext>
            </a:extLst>
          </p:cNvPr>
          <p:cNvSpPr txBox="1"/>
          <p:nvPr/>
        </p:nvSpPr>
        <p:spPr>
          <a:xfrm>
            <a:off x="1172624" y="2988548"/>
            <a:ext cx="674399" cy="369332"/>
          </a:xfrm>
          <a:prstGeom prst="rect">
            <a:avLst/>
          </a:prstGeom>
          <a:noFill/>
        </p:spPr>
        <p:txBody>
          <a:bodyPr wrap="square" rtlCol="0">
            <a:spAutoFit/>
          </a:bodyPr>
          <a:lstStyle/>
          <a:p>
            <a:r>
              <a:rPr lang="en-US" dirty="0"/>
              <a:t>*</a:t>
            </a:r>
          </a:p>
        </p:txBody>
      </p:sp>
      <p:sp>
        <p:nvSpPr>
          <p:cNvPr id="19" name="TextBox 18">
            <a:extLst>
              <a:ext uri="{FF2B5EF4-FFF2-40B4-BE49-F238E27FC236}">
                <a16:creationId xmlns:a16="http://schemas.microsoft.com/office/drawing/2014/main" id="{A726C593-874A-0322-E9A0-A890E4D720A0}"/>
              </a:ext>
            </a:extLst>
          </p:cNvPr>
          <p:cNvSpPr txBox="1"/>
          <p:nvPr/>
        </p:nvSpPr>
        <p:spPr>
          <a:xfrm>
            <a:off x="6658639" y="3044428"/>
            <a:ext cx="674399" cy="369332"/>
          </a:xfrm>
          <a:prstGeom prst="rect">
            <a:avLst/>
          </a:prstGeom>
          <a:noFill/>
        </p:spPr>
        <p:txBody>
          <a:bodyPr wrap="square" rtlCol="0">
            <a:spAutoFit/>
          </a:bodyPr>
          <a:lstStyle/>
          <a:p>
            <a:r>
              <a:rPr lang="en-US" dirty="0"/>
              <a:t>**</a:t>
            </a:r>
          </a:p>
        </p:txBody>
      </p:sp>
      <p:sp>
        <p:nvSpPr>
          <p:cNvPr id="20" name="TextBox 19">
            <a:extLst>
              <a:ext uri="{FF2B5EF4-FFF2-40B4-BE49-F238E27FC236}">
                <a16:creationId xmlns:a16="http://schemas.microsoft.com/office/drawing/2014/main" id="{1E7D4730-9B66-BA02-2F6D-121581FAEF3B}"/>
              </a:ext>
            </a:extLst>
          </p:cNvPr>
          <p:cNvSpPr txBox="1"/>
          <p:nvPr/>
        </p:nvSpPr>
        <p:spPr>
          <a:xfrm>
            <a:off x="1847023" y="5805780"/>
            <a:ext cx="9223807" cy="369332"/>
          </a:xfrm>
          <a:prstGeom prst="rect">
            <a:avLst/>
          </a:prstGeom>
          <a:noFill/>
        </p:spPr>
        <p:txBody>
          <a:bodyPr wrap="none" rtlCol="0">
            <a:spAutoFit/>
          </a:bodyPr>
          <a:lstStyle/>
          <a:p>
            <a:r>
              <a:rPr lang="en-US" dirty="0"/>
              <a:t>Showing 10 V/J genes with highest differences in median normalized counts between </a:t>
            </a:r>
            <a:r>
              <a:rPr lang="en-US" dirty="0" err="1"/>
              <a:t>irAE</a:t>
            </a:r>
            <a:r>
              <a:rPr lang="en-US" dirty="0"/>
              <a:t> groups</a:t>
            </a:r>
          </a:p>
        </p:txBody>
      </p:sp>
    </p:spTree>
    <p:extLst>
      <p:ext uri="{BB962C8B-B14F-4D97-AF65-F5344CB8AC3E}">
        <p14:creationId xmlns:p14="http://schemas.microsoft.com/office/powerpoint/2010/main" val="2977994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TRB VJ linkages look different in yes vs. no </a:t>
            </a:r>
            <a:r>
              <a:rPr lang="en-US" dirty="0" err="1"/>
              <a:t>irAE</a:t>
            </a:r>
            <a:r>
              <a:rPr lang="en-US" dirty="0"/>
              <a:t> groups, perhaps could also explain </a:t>
            </a:r>
            <a:r>
              <a:rPr lang="en-US" dirty="0" err="1"/>
              <a:t>pgen</a:t>
            </a:r>
            <a:r>
              <a:rPr lang="en-US" dirty="0"/>
              <a:t> differences</a:t>
            </a:r>
          </a:p>
        </p:txBody>
      </p:sp>
      <p:sp>
        <p:nvSpPr>
          <p:cNvPr id="6" name="TextBox 5">
            <a:extLst>
              <a:ext uri="{FF2B5EF4-FFF2-40B4-BE49-F238E27FC236}">
                <a16:creationId xmlns:a16="http://schemas.microsoft.com/office/drawing/2014/main" id="{C79C17F1-8C56-7D9E-B42A-D7AF38565250}"/>
              </a:ext>
            </a:extLst>
          </p:cNvPr>
          <p:cNvSpPr txBox="1"/>
          <p:nvPr/>
        </p:nvSpPr>
        <p:spPr>
          <a:xfrm>
            <a:off x="2589638" y="2023586"/>
            <a:ext cx="916726" cy="369332"/>
          </a:xfrm>
          <a:prstGeom prst="rect">
            <a:avLst/>
          </a:prstGeom>
          <a:noFill/>
        </p:spPr>
        <p:txBody>
          <a:bodyPr wrap="none" rtlCol="0">
            <a:spAutoFit/>
          </a:bodyPr>
          <a:lstStyle/>
          <a:p>
            <a:r>
              <a:rPr lang="en-US" dirty="0"/>
              <a:t>Yes </a:t>
            </a:r>
            <a:r>
              <a:rPr lang="en-US" dirty="0" err="1"/>
              <a:t>irAE</a:t>
            </a:r>
            <a:endParaRPr lang="en-US" dirty="0"/>
          </a:p>
        </p:txBody>
      </p:sp>
      <p:sp>
        <p:nvSpPr>
          <p:cNvPr id="7" name="TextBox 6">
            <a:extLst>
              <a:ext uri="{FF2B5EF4-FFF2-40B4-BE49-F238E27FC236}">
                <a16:creationId xmlns:a16="http://schemas.microsoft.com/office/drawing/2014/main" id="{18B5F59B-1D6A-3205-8664-26D7D3E13DAA}"/>
              </a:ext>
            </a:extLst>
          </p:cNvPr>
          <p:cNvSpPr txBox="1"/>
          <p:nvPr/>
        </p:nvSpPr>
        <p:spPr>
          <a:xfrm>
            <a:off x="9000598" y="2057598"/>
            <a:ext cx="886781" cy="369332"/>
          </a:xfrm>
          <a:prstGeom prst="rect">
            <a:avLst/>
          </a:prstGeom>
          <a:noFill/>
        </p:spPr>
        <p:txBody>
          <a:bodyPr wrap="none" rtlCol="0">
            <a:spAutoFit/>
          </a:bodyPr>
          <a:lstStyle/>
          <a:p>
            <a:r>
              <a:rPr lang="en-US" dirty="0"/>
              <a:t>No </a:t>
            </a:r>
            <a:r>
              <a:rPr lang="en-US" dirty="0" err="1"/>
              <a:t>irAE</a:t>
            </a:r>
            <a:endParaRPr lang="en-US" dirty="0"/>
          </a:p>
        </p:txBody>
      </p:sp>
      <p:sp>
        <p:nvSpPr>
          <p:cNvPr id="8" name="TextBox 7">
            <a:extLst>
              <a:ext uri="{FF2B5EF4-FFF2-40B4-BE49-F238E27FC236}">
                <a16:creationId xmlns:a16="http://schemas.microsoft.com/office/drawing/2014/main" id="{2ED39B14-3F7B-FD17-3C41-A04C321EFE21}"/>
              </a:ext>
            </a:extLst>
          </p:cNvPr>
          <p:cNvSpPr txBox="1"/>
          <p:nvPr/>
        </p:nvSpPr>
        <p:spPr>
          <a:xfrm>
            <a:off x="4839630" y="6264275"/>
            <a:ext cx="2031838" cy="369332"/>
          </a:xfrm>
          <a:prstGeom prst="rect">
            <a:avLst/>
          </a:prstGeom>
          <a:noFill/>
        </p:spPr>
        <p:txBody>
          <a:bodyPr wrap="none" rtlCol="0">
            <a:spAutoFit/>
          </a:bodyPr>
          <a:lstStyle/>
          <a:p>
            <a:r>
              <a:rPr lang="en-US" dirty="0"/>
              <a:t>Myocarditis dataset</a:t>
            </a:r>
          </a:p>
        </p:txBody>
      </p:sp>
      <p:pic>
        <p:nvPicPr>
          <p:cNvPr id="3" name="Picture 2">
            <a:extLst>
              <a:ext uri="{FF2B5EF4-FFF2-40B4-BE49-F238E27FC236}">
                <a16:creationId xmlns:a16="http://schemas.microsoft.com/office/drawing/2014/main" id="{74C2E020-06A9-9DC0-D9F4-BA96A1B9854C}"/>
              </a:ext>
            </a:extLst>
          </p:cNvPr>
          <p:cNvPicPr>
            <a:picLocks noChangeAspect="1"/>
          </p:cNvPicPr>
          <p:nvPr/>
        </p:nvPicPr>
        <p:blipFill>
          <a:blip r:embed="rId3"/>
          <a:stretch>
            <a:fillRect/>
          </a:stretch>
        </p:blipFill>
        <p:spPr>
          <a:xfrm>
            <a:off x="15153" y="2497216"/>
            <a:ext cx="5990297" cy="3636407"/>
          </a:xfrm>
          <a:prstGeom prst="rect">
            <a:avLst/>
          </a:prstGeom>
        </p:spPr>
      </p:pic>
      <p:pic>
        <p:nvPicPr>
          <p:cNvPr id="9" name="Picture 8">
            <a:extLst>
              <a:ext uri="{FF2B5EF4-FFF2-40B4-BE49-F238E27FC236}">
                <a16:creationId xmlns:a16="http://schemas.microsoft.com/office/drawing/2014/main" id="{55711431-DBCC-0986-31AD-8CECF6B5CD3D}"/>
              </a:ext>
            </a:extLst>
          </p:cNvPr>
          <p:cNvPicPr>
            <a:picLocks noChangeAspect="1"/>
          </p:cNvPicPr>
          <p:nvPr/>
        </p:nvPicPr>
        <p:blipFill>
          <a:blip r:embed="rId4"/>
          <a:stretch>
            <a:fillRect/>
          </a:stretch>
        </p:blipFill>
        <p:spPr>
          <a:xfrm>
            <a:off x="6005450" y="2497216"/>
            <a:ext cx="5990296" cy="3683276"/>
          </a:xfrm>
          <a:prstGeom prst="rect">
            <a:avLst/>
          </a:prstGeom>
        </p:spPr>
      </p:pic>
    </p:spTree>
    <p:extLst>
      <p:ext uri="{BB962C8B-B14F-4D97-AF65-F5344CB8AC3E}">
        <p14:creationId xmlns:p14="http://schemas.microsoft.com/office/powerpoint/2010/main" val="19876545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TRB VJ linkages look different in yes vs. no </a:t>
            </a:r>
            <a:r>
              <a:rPr lang="en-US" dirty="0" err="1"/>
              <a:t>irAE</a:t>
            </a:r>
            <a:r>
              <a:rPr lang="en-US" dirty="0"/>
              <a:t> groups, perhaps could also explain </a:t>
            </a:r>
            <a:r>
              <a:rPr lang="en-US" dirty="0" err="1"/>
              <a:t>pgen</a:t>
            </a:r>
            <a:r>
              <a:rPr lang="en-US" dirty="0"/>
              <a:t> differences</a:t>
            </a:r>
          </a:p>
        </p:txBody>
      </p:sp>
      <p:sp>
        <p:nvSpPr>
          <p:cNvPr id="6" name="TextBox 5">
            <a:extLst>
              <a:ext uri="{FF2B5EF4-FFF2-40B4-BE49-F238E27FC236}">
                <a16:creationId xmlns:a16="http://schemas.microsoft.com/office/drawing/2014/main" id="{C79C17F1-8C56-7D9E-B42A-D7AF38565250}"/>
              </a:ext>
            </a:extLst>
          </p:cNvPr>
          <p:cNvSpPr txBox="1"/>
          <p:nvPr/>
        </p:nvSpPr>
        <p:spPr>
          <a:xfrm>
            <a:off x="2589638" y="2023586"/>
            <a:ext cx="916726" cy="369332"/>
          </a:xfrm>
          <a:prstGeom prst="rect">
            <a:avLst/>
          </a:prstGeom>
          <a:noFill/>
        </p:spPr>
        <p:txBody>
          <a:bodyPr wrap="none" rtlCol="0">
            <a:spAutoFit/>
          </a:bodyPr>
          <a:lstStyle/>
          <a:p>
            <a:r>
              <a:rPr lang="en-US" dirty="0"/>
              <a:t>Yes </a:t>
            </a:r>
            <a:r>
              <a:rPr lang="en-US" dirty="0" err="1"/>
              <a:t>irAE</a:t>
            </a:r>
            <a:endParaRPr lang="en-US" dirty="0"/>
          </a:p>
        </p:txBody>
      </p:sp>
      <p:sp>
        <p:nvSpPr>
          <p:cNvPr id="7" name="TextBox 6">
            <a:extLst>
              <a:ext uri="{FF2B5EF4-FFF2-40B4-BE49-F238E27FC236}">
                <a16:creationId xmlns:a16="http://schemas.microsoft.com/office/drawing/2014/main" id="{18B5F59B-1D6A-3205-8664-26D7D3E13DAA}"/>
              </a:ext>
            </a:extLst>
          </p:cNvPr>
          <p:cNvSpPr txBox="1"/>
          <p:nvPr/>
        </p:nvSpPr>
        <p:spPr>
          <a:xfrm>
            <a:off x="9000598" y="2057598"/>
            <a:ext cx="886781" cy="369332"/>
          </a:xfrm>
          <a:prstGeom prst="rect">
            <a:avLst/>
          </a:prstGeom>
          <a:noFill/>
        </p:spPr>
        <p:txBody>
          <a:bodyPr wrap="none" rtlCol="0">
            <a:spAutoFit/>
          </a:bodyPr>
          <a:lstStyle/>
          <a:p>
            <a:r>
              <a:rPr lang="en-US" dirty="0"/>
              <a:t>No </a:t>
            </a:r>
            <a:r>
              <a:rPr lang="en-US" dirty="0" err="1"/>
              <a:t>irAE</a:t>
            </a:r>
            <a:endParaRPr lang="en-US" dirty="0"/>
          </a:p>
        </p:txBody>
      </p:sp>
      <p:sp>
        <p:nvSpPr>
          <p:cNvPr id="8" name="TextBox 7">
            <a:extLst>
              <a:ext uri="{FF2B5EF4-FFF2-40B4-BE49-F238E27FC236}">
                <a16:creationId xmlns:a16="http://schemas.microsoft.com/office/drawing/2014/main" id="{2ED39B14-3F7B-FD17-3C41-A04C321EFE21}"/>
              </a:ext>
            </a:extLst>
          </p:cNvPr>
          <p:cNvSpPr txBox="1"/>
          <p:nvPr/>
        </p:nvSpPr>
        <p:spPr>
          <a:xfrm>
            <a:off x="4839630" y="6264275"/>
            <a:ext cx="1504194" cy="369332"/>
          </a:xfrm>
          <a:prstGeom prst="rect">
            <a:avLst/>
          </a:prstGeom>
          <a:noFill/>
        </p:spPr>
        <p:txBody>
          <a:bodyPr wrap="none" rtlCol="0">
            <a:spAutoFit/>
          </a:bodyPr>
          <a:lstStyle/>
          <a:p>
            <a:r>
              <a:rPr lang="en-US" dirty="0"/>
              <a:t>Colitis dataset</a:t>
            </a:r>
          </a:p>
        </p:txBody>
      </p:sp>
      <p:pic>
        <p:nvPicPr>
          <p:cNvPr id="4" name="Picture 3">
            <a:extLst>
              <a:ext uri="{FF2B5EF4-FFF2-40B4-BE49-F238E27FC236}">
                <a16:creationId xmlns:a16="http://schemas.microsoft.com/office/drawing/2014/main" id="{A755EC50-3F92-3095-7FE2-B4E94120F560}"/>
              </a:ext>
            </a:extLst>
          </p:cNvPr>
          <p:cNvPicPr>
            <a:picLocks noChangeAspect="1"/>
          </p:cNvPicPr>
          <p:nvPr/>
        </p:nvPicPr>
        <p:blipFill>
          <a:blip r:embed="rId3"/>
          <a:stretch>
            <a:fillRect/>
          </a:stretch>
        </p:blipFill>
        <p:spPr>
          <a:xfrm>
            <a:off x="78740" y="2580452"/>
            <a:ext cx="5986779" cy="3539453"/>
          </a:xfrm>
          <a:prstGeom prst="rect">
            <a:avLst/>
          </a:prstGeom>
        </p:spPr>
      </p:pic>
      <p:pic>
        <p:nvPicPr>
          <p:cNvPr id="5" name="Picture 4">
            <a:extLst>
              <a:ext uri="{FF2B5EF4-FFF2-40B4-BE49-F238E27FC236}">
                <a16:creationId xmlns:a16="http://schemas.microsoft.com/office/drawing/2014/main" id="{7AD3053A-A2F6-0DF0-7C90-55BE02C5E38C}"/>
              </a:ext>
            </a:extLst>
          </p:cNvPr>
          <p:cNvPicPr>
            <a:picLocks noChangeAspect="1"/>
          </p:cNvPicPr>
          <p:nvPr/>
        </p:nvPicPr>
        <p:blipFill>
          <a:blip r:embed="rId4"/>
          <a:stretch>
            <a:fillRect/>
          </a:stretch>
        </p:blipFill>
        <p:spPr>
          <a:xfrm>
            <a:off x="6065519" y="2582980"/>
            <a:ext cx="5986779" cy="3536925"/>
          </a:xfrm>
          <a:prstGeom prst="rect">
            <a:avLst/>
          </a:prstGeom>
        </p:spPr>
      </p:pic>
    </p:spTree>
    <p:extLst>
      <p:ext uri="{BB962C8B-B14F-4D97-AF65-F5344CB8AC3E}">
        <p14:creationId xmlns:p14="http://schemas.microsoft.com/office/powerpoint/2010/main" val="11464001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1EEE1C2-9F6B-C002-ECDF-7D35BBDDE9BB}"/>
              </a:ext>
            </a:extLst>
          </p:cNvPr>
          <p:cNvPicPr>
            <a:picLocks noChangeAspect="1"/>
          </p:cNvPicPr>
          <p:nvPr/>
        </p:nvPicPr>
        <p:blipFill>
          <a:blip r:embed="rId3"/>
          <a:stretch>
            <a:fillRect/>
          </a:stretch>
        </p:blipFill>
        <p:spPr>
          <a:xfrm>
            <a:off x="1" y="2328387"/>
            <a:ext cx="6096000" cy="3707461"/>
          </a:xfrm>
          <a:prstGeom prst="rect">
            <a:avLst/>
          </a:prstGeom>
        </p:spPr>
      </p:pic>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TRA VJ linkages also look different in yes vs. no </a:t>
            </a:r>
            <a:r>
              <a:rPr lang="en-US" dirty="0" err="1"/>
              <a:t>irAE</a:t>
            </a:r>
            <a:r>
              <a:rPr lang="en-US" dirty="0"/>
              <a:t> groups despite no </a:t>
            </a:r>
            <a:r>
              <a:rPr lang="en-US" dirty="0" err="1"/>
              <a:t>pgen</a:t>
            </a:r>
            <a:r>
              <a:rPr lang="en-US" dirty="0"/>
              <a:t> differences</a:t>
            </a:r>
          </a:p>
        </p:txBody>
      </p:sp>
      <p:pic>
        <p:nvPicPr>
          <p:cNvPr id="5" name="Picture 4">
            <a:extLst>
              <a:ext uri="{FF2B5EF4-FFF2-40B4-BE49-F238E27FC236}">
                <a16:creationId xmlns:a16="http://schemas.microsoft.com/office/drawing/2014/main" id="{A7198710-5BA3-B58F-6952-40B3A27EBDBB}"/>
              </a:ext>
            </a:extLst>
          </p:cNvPr>
          <p:cNvPicPr>
            <a:picLocks noChangeAspect="1"/>
          </p:cNvPicPr>
          <p:nvPr/>
        </p:nvPicPr>
        <p:blipFill>
          <a:blip r:embed="rId4"/>
          <a:stretch>
            <a:fillRect/>
          </a:stretch>
        </p:blipFill>
        <p:spPr>
          <a:xfrm>
            <a:off x="6096000" y="2392918"/>
            <a:ext cx="6096000" cy="3642930"/>
          </a:xfrm>
          <a:prstGeom prst="rect">
            <a:avLst/>
          </a:prstGeom>
        </p:spPr>
      </p:pic>
      <p:sp>
        <p:nvSpPr>
          <p:cNvPr id="6" name="TextBox 5">
            <a:extLst>
              <a:ext uri="{FF2B5EF4-FFF2-40B4-BE49-F238E27FC236}">
                <a16:creationId xmlns:a16="http://schemas.microsoft.com/office/drawing/2014/main" id="{C79C17F1-8C56-7D9E-B42A-D7AF38565250}"/>
              </a:ext>
            </a:extLst>
          </p:cNvPr>
          <p:cNvSpPr txBox="1"/>
          <p:nvPr/>
        </p:nvSpPr>
        <p:spPr>
          <a:xfrm>
            <a:off x="2589638" y="2023586"/>
            <a:ext cx="916726" cy="369332"/>
          </a:xfrm>
          <a:prstGeom prst="rect">
            <a:avLst/>
          </a:prstGeom>
          <a:noFill/>
        </p:spPr>
        <p:txBody>
          <a:bodyPr wrap="none" rtlCol="0">
            <a:spAutoFit/>
          </a:bodyPr>
          <a:lstStyle/>
          <a:p>
            <a:r>
              <a:rPr lang="en-US" dirty="0"/>
              <a:t>Yes </a:t>
            </a:r>
            <a:r>
              <a:rPr lang="en-US" dirty="0" err="1"/>
              <a:t>irAE</a:t>
            </a:r>
            <a:endParaRPr lang="en-US" dirty="0"/>
          </a:p>
        </p:txBody>
      </p:sp>
      <p:sp>
        <p:nvSpPr>
          <p:cNvPr id="7" name="TextBox 6">
            <a:extLst>
              <a:ext uri="{FF2B5EF4-FFF2-40B4-BE49-F238E27FC236}">
                <a16:creationId xmlns:a16="http://schemas.microsoft.com/office/drawing/2014/main" id="{18B5F59B-1D6A-3205-8664-26D7D3E13DAA}"/>
              </a:ext>
            </a:extLst>
          </p:cNvPr>
          <p:cNvSpPr txBox="1"/>
          <p:nvPr/>
        </p:nvSpPr>
        <p:spPr>
          <a:xfrm>
            <a:off x="9000598" y="2057598"/>
            <a:ext cx="886781" cy="369332"/>
          </a:xfrm>
          <a:prstGeom prst="rect">
            <a:avLst/>
          </a:prstGeom>
          <a:noFill/>
        </p:spPr>
        <p:txBody>
          <a:bodyPr wrap="none" rtlCol="0">
            <a:spAutoFit/>
          </a:bodyPr>
          <a:lstStyle/>
          <a:p>
            <a:r>
              <a:rPr lang="en-US" dirty="0"/>
              <a:t>No </a:t>
            </a:r>
            <a:r>
              <a:rPr lang="en-US" dirty="0" err="1"/>
              <a:t>irAE</a:t>
            </a:r>
            <a:endParaRPr lang="en-US" dirty="0"/>
          </a:p>
        </p:txBody>
      </p:sp>
      <p:sp>
        <p:nvSpPr>
          <p:cNvPr id="8" name="TextBox 7">
            <a:extLst>
              <a:ext uri="{FF2B5EF4-FFF2-40B4-BE49-F238E27FC236}">
                <a16:creationId xmlns:a16="http://schemas.microsoft.com/office/drawing/2014/main" id="{2ED39B14-3F7B-FD17-3C41-A04C321EFE21}"/>
              </a:ext>
            </a:extLst>
          </p:cNvPr>
          <p:cNvSpPr txBox="1"/>
          <p:nvPr/>
        </p:nvSpPr>
        <p:spPr>
          <a:xfrm>
            <a:off x="4839630" y="6264275"/>
            <a:ext cx="2031838" cy="369332"/>
          </a:xfrm>
          <a:prstGeom prst="rect">
            <a:avLst/>
          </a:prstGeom>
          <a:noFill/>
        </p:spPr>
        <p:txBody>
          <a:bodyPr wrap="none" rtlCol="0">
            <a:spAutoFit/>
          </a:bodyPr>
          <a:lstStyle/>
          <a:p>
            <a:r>
              <a:rPr lang="en-US" dirty="0"/>
              <a:t>Myocarditis dataset</a:t>
            </a:r>
          </a:p>
        </p:txBody>
      </p:sp>
    </p:spTree>
    <p:extLst>
      <p:ext uri="{BB962C8B-B14F-4D97-AF65-F5344CB8AC3E}">
        <p14:creationId xmlns:p14="http://schemas.microsoft.com/office/powerpoint/2010/main" val="35124679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TRA VJ linkages also look different in yes vs. no </a:t>
            </a:r>
            <a:r>
              <a:rPr lang="en-US" dirty="0" err="1"/>
              <a:t>irAE</a:t>
            </a:r>
            <a:r>
              <a:rPr lang="en-US" dirty="0"/>
              <a:t> groups despite no </a:t>
            </a:r>
            <a:r>
              <a:rPr lang="en-US" dirty="0" err="1"/>
              <a:t>pgen</a:t>
            </a:r>
            <a:r>
              <a:rPr lang="en-US" dirty="0"/>
              <a:t> differences</a:t>
            </a:r>
          </a:p>
        </p:txBody>
      </p:sp>
      <p:sp>
        <p:nvSpPr>
          <p:cNvPr id="6" name="TextBox 5">
            <a:extLst>
              <a:ext uri="{FF2B5EF4-FFF2-40B4-BE49-F238E27FC236}">
                <a16:creationId xmlns:a16="http://schemas.microsoft.com/office/drawing/2014/main" id="{C79C17F1-8C56-7D9E-B42A-D7AF38565250}"/>
              </a:ext>
            </a:extLst>
          </p:cNvPr>
          <p:cNvSpPr txBox="1"/>
          <p:nvPr/>
        </p:nvSpPr>
        <p:spPr>
          <a:xfrm>
            <a:off x="2589638" y="2023586"/>
            <a:ext cx="916726" cy="369332"/>
          </a:xfrm>
          <a:prstGeom prst="rect">
            <a:avLst/>
          </a:prstGeom>
          <a:noFill/>
        </p:spPr>
        <p:txBody>
          <a:bodyPr wrap="none" rtlCol="0">
            <a:spAutoFit/>
          </a:bodyPr>
          <a:lstStyle/>
          <a:p>
            <a:r>
              <a:rPr lang="en-US" dirty="0"/>
              <a:t>Yes </a:t>
            </a:r>
            <a:r>
              <a:rPr lang="en-US" dirty="0" err="1"/>
              <a:t>irAE</a:t>
            </a:r>
            <a:endParaRPr lang="en-US" dirty="0"/>
          </a:p>
        </p:txBody>
      </p:sp>
      <p:sp>
        <p:nvSpPr>
          <p:cNvPr id="7" name="TextBox 6">
            <a:extLst>
              <a:ext uri="{FF2B5EF4-FFF2-40B4-BE49-F238E27FC236}">
                <a16:creationId xmlns:a16="http://schemas.microsoft.com/office/drawing/2014/main" id="{18B5F59B-1D6A-3205-8664-26D7D3E13DAA}"/>
              </a:ext>
            </a:extLst>
          </p:cNvPr>
          <p:cNvSpPr txBox="1"/>
          <p:nvPr/>
        </p:nvSpPr>
        <p:spPr>
          <a:xfrm>
            <a:off x="9000598" y="2057598"/>
            <a:ext cx="886781" cy="369332"/>
          </a:xfrm>
          <a:prstGeom prst="rect">
            <a:avLst/>
          </a:prstGeom>
          <a:noFill/>
        </p:spPr>
        <p:txBody>
          <a:bodyPr wrap="none" rtlCol="0">
            <a:spAutoFit/>
          </a:bodyPr>
          <a:lstStyle/>
          <a:p>
            <a:r>
              <a:rPr lang="en-US" dirty="0"/>
              <a:t>No </a:t>
            </a:r>
            <a:r>
              <a:rPr lang="en-US" dirty="0" err="1"/>
              <a:t>irAE</a:t>
            </a:r>
            <a:endParaRPr lang="en-US" dirty="0"/>
          </a:p>
        </p:txBody>
      </p:sp>
      <p:sp>
        <p:nvSpPr>
          <p:cNvPr id="8" name="TextBox 7">
            <a:extLst>
              <a:ext uri="{FF2B5EF4-FFF2-40B4-BE49-F238E27FC236}">
                <a16:creationId xmlns:a16="http://schemas.microsoft.com/office/drawing/2014/main" id="{2ED39B14-3F7B-FD17-3C41-A04C321EFE21}"/>
              </a:ext>
            </a:extLst>
          </p:cNvPr>
          <p:cNvSpPr txBox="1"/>
          <p:nvPr/>
        </p:nvSpPr>
        <p:spPr>
          <a:xfrm>
            <a:off x="4839630" y="6264275"/>
            <a:ext cx="1504194" cy="369332"/>
          </a:xfrm>
          <a:prstGeom prst="rect">
            <a:avLst/>
          </a:prstGeom>
          <a:noFill/>
        </p:spPr>
        <p:txBody>
          <a:bodyPr wrap="none" rtlCol="0">
            <a:spAutoFit/>
          </a:bodyPr>
          <a:lstStyle/>
          <a:p>
            <a:r>
              <a:rPr lang="en-US" dirty="0"/>
              <a:t>Colitis dataset</a:t>
            </a:r>
          </a:p>
        </p:txBody>
      </p:sp>
      <p:pic>
        <p:nvPicPr>
          <p:cNvPr id="3" name="Picture 2">
            <a:extLst>
              <a:ext uri="{FF2B5EF4-FFF2-40B4-BE49-F238E27FC236}">
                <a16:creationId xmlns:a16="http://schemas.microsoft.com/office/drawing/2014/main" id="{DA413329-007E-47A0-DC04-5B8AD26F2FDF}"/>
              </a:ext>
            </a:extLst>
          </p:cNvPr>
          <p:cNvPicPr>
            <a:picLocks noChangeAspect="1"/>
          </p:cNvPicPr>
          <p:nvPr/>
        </p:nvPicPr>
        <p:blipFill>
          <a:blip r:embed="rId3"/>
          <a:stretch>
            <a:fillRect/>
          </a:stretch>
        </p:blipFill>
        <p:spPr>
          <a:xfrm>
            <a:off x="0" y="2479579"/>
            <a:ext cx="5969000" cy="3589253"/>
          </a:xfrm>
          <a:prstGeom prst="rect">
            <a:avLst/>
          </a:prstGeom>
        </p:spPr>
      </p:pic>
      <p:pic>
        <p:nvPicPr>
          <p:cNvPr id="9" name="Picture 8">
            <a:extLst>
              <a:ext uri="{FF2B5EF4-FFF2-40B4-BE49-F238E27FC236}">
                <a16:creationId xmlns:a16="http://schemas.microsoft.com/office/drawing/2014/main" id="{4278E12E-16CA-F071-FB7E-04BC06153FF3}"/>
              </a:ext>
            </a:extLst>
          </p:cNvPr>
          <p:cNvPicPr>
            <a:picLocks noChangeAspect="1"/>
          </p:cNvPicPr>
          <p:nvPr/>
        </p:nvPicPr>
        <p:blipFill>
          <a:blip r:embed="rId4"/>
          <a:stretch>
            <a:fillRect/>
          </a:stretch>
        </p:blipFill>
        <p:spPr>
          <a:xfrm>
            <a:off x="6223002" y="2577086"/>
            <a:ext cx="5968999" cy="3491746"/>
          </a:xfrm>
          <a:prstGeom prst="rect">
            <a:avLst/>
          </a:prstGeom>
        </p:spPr>
      </p:pic>
    </p:spTree>
    <p:extLst>
      <p:ext uri="{BB962C8B-B14F-4D97-AF65-F5344CB8AC3E}">
        <p14:creationId xmlns:p14="http://schemas.microsoft.com/office/powerpoint/2010/main" val="37558682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There are many more TRBs specific for CMV and EBV in those developing </a:t>
            </a:r>
            <a:r>
              <a:rPr lang="en-US" dirty="0" err="1"/>
              <a:t>irAEs</a:t>
            </a:r>
            <a:r>
              <a:rPr lang="en-US" dirty="0"/>
              <a:t>, mostly driven by a few patients</a:t>
            </a:r>
          </a:p>
        </p:txBody>
      </p:sp>
      <p:pic>
        <p:nvPicPr>
          <p:cNvPr id="4" name="Picture 3">
            <a:extLst>
              <a:ext uri="{FF2B5EF4-FFF2-40B4-BE49-F238E27FC236}">
                <a16:creationId xmlns:a16="http://schemas.microsoft.com/office/drawing/2014/main" id="{4668F607-A3A7-8C1B-809E-F79CDAF5484E}"/>
              </a:ext>
            </a:extLst>
          </p:cNvPr>
          <p:cNvPicPr>
            <a:picLocks noChangeAspect="1"/>
          </p:cNvPicPr>
          <p:nvPr/>
        </p:nvPicPr>
        <p:blipFill>
          <a:blip r:embed="rId3"/>
          <a:stretch>
            <a:fillRect/>
          </a:stretch>
        </p:blipFill>
        <p:spPr>
          <a:xfrm>
            <a:off x="86360" y="2137665"/>
            <a:ext cx="6033635" cy="3836415"/>
          </a:xfrm>
          <a:prstGeom prst="rect">
            <a:avLst/>
          </a:prstGeom>
        </p:spPr>
      </p:pic>
      <p:pic>
        <p:nvPicPr>
          <p:cNvPr id="6" name="Picture 5">
            <a:extLst>
              <a:ext uri="{FF2B5EF4-FFF2-40B4-BE49-F238E27FC236}">
                <a16:creationId xmlns:a16="http://schemas.microsoft.com/office/drawing/2014/main" id="{5CA20596-8896-FA26-A3DD-C59227C6AA7D}"/>
              </a:ext>
            </a:extLst>
          </p:cNvPr>
          <p:cNvPicPr>
            <a:picLocks noChangeAspect="1"/>
          </p:cNvPicPr>
          <p:nvPr/>
        </p:nvPicPr>
        <p:blipFill>
          <a:blip r:embed="rId4"/>
          <a:stretch>
            <a:fillRect/>
          </a:stretch>
        </p:blipFill>
        <p:spPr>
          <a:xfrm>
            <a:off x="6158365" y="2171222"/>
            <a:ext cx="6033635" cy="3802858"/>
          </a:xfrm>
          <a:prstGeom prst="rect">
            <a:avLst/>
          </a:prstGeom>
        </p:spPr>
      </p:pic>
    </p:spTree>
    <p:extLst>
      <p:ext uri="{BB962C8B-B14F-4D97-AF65-F5344CB8AC3E}">
        <p14:creationId xmlns:p14="http://schemas.microsoft.com/office/powerpoint/2010/main" val="16583087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Conclusions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r>
              <a:rPr lang="en-US" dirty="0"/>
              <a:t>Within highly expanded CD8 TEMs in those developing </a:t>
            </a:r>
            <a:r>
              <a:rPr lang="en-US" dirty="0" err="1"/>
              <a:t>irAEs</a:t>
            </a:r>
            <a:r>
              <a:rPr lang="en-US" dirty="0"/>
              <a:t>…</a:t>
            </a:r>
          </a:p>
          <a:p>
            <a:pPr lvl="1"/>
            <a:r>
              <a:rPr lang="en-US" dirty="0"/>
              <a:t>slightly longer CDR3Bs</a:t>
            </a:r>
          </a:p>
          <a:p>
            <a:pPr lvl="1"/>
            <a:r>
              <a:rPr lang="en-US" dirty="0"/>
              <a:t>less </a:t>
            </a:r>
            <a:r>
              <a:rPr lang="en-US" dirty="0" err="1"/>
              <a:t>germlike</a:t>
            </a:r>
            <a:r>
              <a:rPr lang="en-US" dirty="0"/>
              <a:t>-like TRBs</a:t>
            </a:r>
          </a:p>
          <a:p>
            <a:r>
              <a:rPr lang="en-US" dirty="0"/>
              <a:t>We can mine public data and use it in tandem with BRI data, for example using one as a training set and the other as a test set</a:t>
            </a:r>
          </a:p>
          <a:p>
            <a:pPr lvl="1"/>
            <a:r>
              <a:rPr lang="en-US" dirty="0"/>
              <a:t>Increased confidence in conclusions that are recapitulated across multiple datasets</a:t>
            </a:r>
          </a:p>
          <a:p>
            <a:pPr lvl="1"/>
            <a:r>
              <a:rPr lang="en-US" dirty="0"/>
              <a:t>Increased breadth of possible research questions to investigate</a:t>
            </a:r>
          </a:p>
        </p:txBody>
      </p:sp>
    </p:spTree>
    <p:extLst>
      <p:ext uri="{BB962C8B-B14F-4D97-AF65-F5344CB8AC3E}">
        <p14:creationId xmlns:p14="http://schemas.microsoft.com/office/powerpoint/2010/main" val="39147524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Unanswered questions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r>
              <a:rPr lang="en-US" dirty="0"/>
              <a:t>Are the longer private CDR3B CD8 TEMs and less germline-like private CD8 TEM TRBs more </a:t>
            </a:r>
            <a:r>
              <a:rPr lang="en-US" dirty="0" err="1"/>
              <a:t>crossreactive</a:t>
            </a:r>
            <a:r>
              <a:rPr lang="en-US" dirty="0"/>
              <a:t>? If so, for what antigens are they </a:t>
            </a:r>
            <a:r>
              <a:rPr lang="en-US" dirty="0" err="1"/>
              <a:t>crossreactive</a:t>
            </a:r>
            <a:r>
              <a:rPr lang="en-US" dirty="0"/>
              <a:t>, i.e. tumor, self?</a:t>
            </a:r>
          </a:p>
        </p:txBody>
      </p:sp>
    </p:spTree>
    <p:extLst>
      <p:ext uri="{BB962C8B-B14F-4D97-AF65-F5344CB8AC3E}">
        <p14:creationId xmlns:p14="http://schemas.microsoft.com/office/powerpoint/2010/main" val="40916888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Immune checkpoints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endParaRPr lang="en-US" dirty="0"/>
          </a:p>
        </p:txBody>
      </p:sp>
    </p:spTree>
    <p:extLst>
      <p:ext uri="{BB962C8B-B14F-4D97-AF65-F5344CB8AC3E}">
        <p14:creationId xmlns:p14="http://schemas.microsoft.com/office/powerpoint/2010/main" val="3855206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Next steps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endParaRPr lang="en-US" dirty="0"/>
          </a:p>
        </p:txBody>
      </p:sp>
    </p:spTree>
    <p:extLst>
      <p:ext uri="{BB962C8B-B14F-4D97-AF65-F5344CB8AC3E}">
        <p14:creationId xmlns:p14="http://schemas.microsoft.com/office/powerpoint/2010/main" val="30891920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Acknowledgements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r>
              <a:rPr lang="en-US" b="1" dirty="0"/>
              <a:t>Peter </a:t>
            </a:r>
            <a:r>
              <a:rPr lang="en-US" b="1" dirty="0" err="1"/>
              <a:t>Linsley</a:t>
            </a:r>
            <a:endParaRPr lang="en-US" b="1" dirty="0"/>
          </a:p>
          <a:p>
            <a:r>
              <a:rPr lang="en-US" dirty="0"/>
              <a:t>Bioinformatics group</a:t>
            </a:r>
          </a:p>
          <a:p>
            <a:pPr lvl="1"/>
            <a:r>
              <a:rPr lang="en-US" dirty="0"/>
              <a:t>Alex Hu</a:t>
            </a:r>
          </a:p>
          <a:p>
            <a:pPr lvl="1"/>
            <a:r>
              <a:rPr lang="en-US" dirty="0"/>
              <a:t>Erin Witkop</a:t>
            </a:r>
          </a:p>
          <a:p>
            <a:pPr lvl="1"/>
            <a:r>
              <a:rPr lang="en-US" dirty="0"/>
              <a:t>Matt </a:t>
            </a:r>
            <a:r>
              <a:rPr lang="en-US" dirty="0" err="1"/>
              <a:t>Dufort</a:t>
            </a:r>
            <a:endParaRPr lang="en-US" dirty="0"/>
          </a:p>
          <a:p>
            <a:pPr lvl="1"/>
            <a:r>
              <a:rPr lang="en-US" dirty="0"/>
              <a:t>Matt Lawrence</a:t>
            </a:r>
          </a:p>
          <a:p>
            <a:pPr lvl="1"/>
            <a:r>
              <a:rPr lang="en-US" dirty="0"/>
              <a:t>Hannah </a:t>
            </a:r>
            <a:r>
              <a:rPr lang="en-US" dirty="0" err="1"/>
              <a:t>DeBerg</a:t>
            </a:r>
            <a:endParaRPr lang="en-US" dirty="0"/>
          </a:p>
          <a:p>
            <a:pPr lvl="1"/>
            <a:r>
              <a:rPr lang="en-US" dirty="0"/>
              <a:t>Thomas Edwards</a:t>
            </a:r>
          </a:p>
        </p:txBody>
      </p:sp>
    </p:spTree>
    <p:extLst>
      <p:ext uri="{BB962C8B-B14F-4D97-AF65-F5344CB8AC3E}">
        <p14:creationId xmlns:p14="http://schemas.microsoft.com/office/powerpoint/2010/main" val="20188849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References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endParaRPr lang="en-US" dirty="0"/>
          </a:p>
        </p:txBody>
      </p:sp>
    </p:spTree>
    <p:extLst>
      <p:ext uri="{BB962C8B-B14F-4D97-AF65-F5344CB8AC3E}">
        <p14:creationId xmlns:p14="http://schemas.microsoft.com/office/powerpoint/2010/main" val="38504783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Extra slides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endParaRPr lang="en-US" dirty="0"/>
          </a:p>
        </p:txBody>
      </p:sp>
    </p:spTree>
    <p:extLst>
      <p:ext uri="{BB962C8B-B14F-4D97-AF65-F5344CB8AC3E}">
        <p14:creationId xmlns:p14="http://schemas.microsoft.com/office/powerpoint/2010/main" val="31690130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err="1"/>
              <a:t>irAEs</a:t>
            </a:r>
            <a:r>
              <a:rPr lang="en-US" dirty="0"/>
              <a:t> vs. autoimmune conditions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endParaRPr lang="en-US" dirty="0"/>
          </a:p>
        </p:txBody>
      </p:sp>
    </p:spTree>
    <p:extLst>
      <p:ext uri="{BB962C8B-B14F-4D97-AF65-F5344CB8AC3E}">
        <p14:creationId xmlns:p14="http://schemas.microsoft.com/office/powerpoint/2010/main" val="39377143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PD-1 and CTLA-4 blockade induce distinct responses despite both converging on Akt signaling</a:t>
            </a:r>
          </a:p>
        </p:txBody>
      </p:sp>
      <p:sp>
        <p:nvSpPr>
          <p:cNvPr id="3" name="Content Placeholder 2">
            <a:extLst>
              <a:ext uri="{FF2B5EF4-FFF2-40B4-BE49-F238E27FC236}">
                <a16:creationId xmlns:a16="http://schemas.microsoft.com/office/drawing/2014/main" id="{F0624762-C765-22F9-3668-B5F182C90F63}"/>
              </a:ext>
            </a:extLst>
          </p:cNvPr>
          <p:cNvSpPr>
            <a:spLocks noGrp="1"/>
          </p:cNvSpPr>
          <p:nvPr>
            <p:ph idx="1"/>
          </p:nvPr>
        </p:nvSpPr>
        <p:spPr>
          <a:xfrm>
            <a:off x="838200" y="1919289"/>
            <a:ext cx="10515600" cy="4623402"/>
          </a:xfrm>
        </p:spPr>
        <p:txBody>
          <a:bodyPr>
            <a:normAutofit/>
          </a:bodyPr>
          <a:lstStyle/>
          <a:p>
            <a:r>
              <a:rPr lang="en-US" dirty="0"/>
              <a:t>PD-1 blockade more CD8 (immune “normalizer”), CTLA-4 more CD4 (immune “enhancer”)</a:t>
            </a:r>
          </a:p>
          <a:p>
            <a:r>
              <a:rPr lang="en-US" dirty="0"/>
              <a:t>PD-1 blockade associated with fewer </a:t>
            </a:r>
            <a:r>
              <a:rPr lang="en-US" dirty="0" err="1"/>
              <a:t>irAEs</a:t>
            </a:r>
            <a:endParaRPr lang="en-US" dirty="0"/>
          </a:p>
          <a:p>
            <a:r>
              <a:rPr lang="en-US" dirty="0"/>
              <a:t>PD-1 blockade induces more clonal TCR repertoire, CTLA-4 blockade induces more diversified TCR repertoire</a:t>
            </a:r>
          </a:p>
        </p:txBody>
      </p:sp>
      <p:pic>
        <p:nvPicPr>
          <p:cNvPr id="5" name="Picture 4">
            <a:extLst>
              <a:ext uri="{FF2B5EF4-FFF2-40B4-BE49-F238E27FC236}">
                <a16:creationId xmlns:a16="http://schemas.microsoft.com/office/drawing/2014/main" id="{98BA9594-6572-AF31-82A9-72CD0A8242E6}"/>
              </a:ext>
            </a:extLst>
          </p:cNvPr>
          <p:cNvPicPr>
            <a:picLocks noChangeAspect="1"/>
          </p:cNvPicPr>
          <p:nvPr/>
        </p:nvPicPr>
        <p:blipFill>
          <a:blip r:embed="rId3"/>
          <a:stretch>
            <a:fillRect/>
          </a:stretch>
        </p:blipFill>
        <p:spPr>
          <a:xfrm>
            <a:off x="4805680" y="4146108"/>
            <a:ext cx="5044440" cy="2711891"/>
          </a:xfrm>
          <a:prstGeom prst="rect">
            <a:avLst/>
          </a:prstGeom>
        </p:spPr>
      </p:pic>
    </p:spTree>
    <p:extLst>
      <p:ext uri="{BB962C8B-B14F-4D97-AF65-F5344CB8AC3E}">
        <p14:creationId xmlns:p14="http://schemas.microsoft.com/office/powerpoint/2010/main" val="5588639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Effect of tumor type on ICB response</a:t>
            </a:r>
          </a:p>
        </p:txBody>
      </p:sp>
      <p:sp>
        <p:nvSpPr>
          <p:cNvPr id="3" name="Content Placeholder 2">
            <a:extLst>
              <a:ext uri="{FF2B5EF4-FFF2-40B4-BE49-F238E27FC236}">
                <a16:creationId xmlns:a16="http://schemas.microsoft.com/office/drawing/2014/main" id="{F0624762-C765-22F9-3668-B5F182C90F63}"/>
              </a:ext>
            </a:extLst>
          </p:cNvPr>
          <p:cNvSpPr>
            <a:spLocks noGrp="1"/>
          </p:cNvSpPr>
          <p:nvPr>
            <p:ph idx="1"/>
          </p:nvPr>
        </p:nvSpPr>
        <p:spPr>
          <a:xfrm>
            <a:off x="838200" y="1919289"/>
            <a:ext cx="10515600" cy="4623402"/>
          </a:xfrm>
        </p:spPr>
        <p:txBody>
          <a:bodyPr>
            <a:normAutofit/>
          </a:bodyPr>
          <a:lstStyle/>
          <a:p>
            <a:r>
              <a:rPr lang="en-US" dirty="0"/>
              <a:t>TMB generally a good predictor of ICB response</a:t>
            </a:r>
          </a:p>
          <a:p>
            <a:r>
              <a:rPr lang="en-US" dirty="0"/>
              <a:t>Good ICB responders</a:t>
            </a:r>
          </a:p>
          <a:p>
            <a:pPr lvl="1"/>
            <a:r>
              <a:rPr lang="en-US" dirty="0"/>
              <a:t>Melanoma</a:t>
            </a:r>
          </a:p>
          <a:p>
            <a:pPr lvl="1"/>
            <a:r>
              <a:rPr lang="en-US" dirty="0"/>
              <a:t>NSCLC</a:t>
            </a:r>
          </a:p>
          <a:p>
            <a:pPr lvl="1"/>
            <a:r>
              <a:rPr lang="en-US" dirty="0"/>
              <a:t>Colon/endometrium cancer (if </a:t>
            </a:r>
            <a:r>
              <a:rPr lang="en-US" dirty="0" err="1"/>
              <a:t>MMRd</a:t>
            </a:r>
            <a:r>
              <a:rPr lang="en-US" dirty="0"/>
              <a:t> and with high microsatellite </a:t>
            </a:r>
            <a:r>
              <a:rPr lang="en-US" dirty="0" err="1"/>
              <a:t>instablility</a:t>
            </a:r>
            <a:r>
              <a:rPr lang="en-US" dirty="0"/>
              <a:t>)</a:t>
            </a:r>
          </a:p>
          <a:p>
            <a:r>
              <a:rPr lang="en-US" dirty="0"/>
              <a:t>Poor ICB responders</a:t>
            </a:r>
          </a:p>
          <a:p>
            <a:pPr lvl="1"/>
            <a:r>
              <a:rPr lang="en-US" dirty="0"/>
              <a:t>Ovarian cancer</a:t>
            </a:r>
          </a:p>
        </p:txBody>
      </p:sp>
    </p:spTree>
    <p:extLst>
      <p:ext uri="{BB962C8B-B14F-4D97-AF65-F5344CB8AC3E}">
        <p14:creationId xmlns:p14="http://schemas.microsoft.com/office/powerpoint/2010/main" val="10520580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Predictors of ICB response</a:t>
            </a:r>
          </a:p>
        </p:txBody>
      </p:sp>
      <p:sp>
        <p:nvSpPr>
          <p:cNvPr id="3" name="Content Placeholder 2">
            <a:extLst>
              <a:ext uri="{FF2B5EF4-FFF2-40B4-BE49-F238E27FC236}">
                <a16:creationId xmlns:a16="http://schemas.microsoft.com/office/drawing/2014/main" id="{F0624762-C765-22F9-3668-B5F182C90F63}"/>
              </a:ext>
            </a:extLst>
          </p:cNvPr>
          <p:cNvSpPr>
            <a:spLocks noGrp="1"/>
          </p:cNvSpPr>
          <p:nvPr>
            <p:ph idx="1"/>
          </p:nvPr>
        </p:nvSpPr>
        <p:spPr>
          <a:xfrm>
            <a:off x="838200" y="1919289"/>
            <a:ext cx="10515600" cy="4623402"/>
          </a:xfrm>
        </p:spPr>
        <p:txBody>
          <a:bodyPr>
            <a:normAutofit/>
          </a:bodyPr>
          <a:lstStyle/>
          <a:p>
            <a:r>
              <a:rPr lang="en-US" dirty="0"/>
              <a:t>Debate over TCR repertoire diversity/clonality predicting ICB response</a:t>
            </a:r>
          </a:p>
          <a:p>
            <a:endParaRPr lang="en-US" dirty="0"/>
          </a:p>
        </p:txBody>
      </p:sp>
    </p:spTree>
    <p:extLst>
      <p:ext uri="{BB962C8B-B14F-4D97-AF65-F5344CB8AC3E}">
        <p14:creationId xmlns:p14="http://schemas.microsoft.com/office/powerpoint/2010/main" val="7334043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4749800" cy="1325563"/>
          </a:xfrm>
        </p:spPr>
        <p:txBody>
          <a:bodyPr>
            <a:normAutofit/>
          </a:bodyPr>
          <a:lstStyle/>
          <a:p>
            <a:r>
              <a:rPr lang="en-US" dirty="0"/>
              <a:t>Myocarditis dataset patient demographics</a:t>
            </a:r>
          </a:p>
        </p:txBody>
      </p:sp>
      <p:pic>
        <p:nvPicPr>
          <p:cNvPr id="4" name="Picture 3">
            <a:extLst>
              <a:ext uri="{FF2B5EF4-FFF2-40B4-BE49-F238E27FC236}">
                <a16:creationId xmlns:a16="http://schemas.microsoft.com/office/drawing/2014/main" id="{D3DC0833-4764-8B46-6891-E5D733A49A4D}"/>
              </a:ext>
            </a:extLst>
          </p:cNvPr>
          <p:cNvPicPr>
            <a:picLocks noChangeAspect="1"/>
          </p:cNvPicPr>
          <p:nvPr/>
        </p:nvPicPr>
        <p:blipFill>
          <a:blip r:embed="rId3"/>
          <a:stretch>
            <a:fillRect/>
          </a:stretch>
        </p:blipFill>
        <p:spPr>
          <a:xfrm>
            <a:off x="5755640" y="231214"/>
            <a:ext cx="5598160" cy="6395572"/>
          </a:xfrm>
          <a:prstGeom prst="rect">
            <a:avLst/>
          </a:prstGeom>
        </p:spPr>
      </p:pic>
    </p:spTree>
    <p:extLst>
      <p:ext uri="{BB962C8B-B14F-4D97-AF65-F5344CB8AC3E}">
        <p14:creationId xmlns:p14="http://schemas.microsoft.com/office/powerpoint/2010/main" val="26896892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Specific myocarditis dataset patient info</a:t>
            </a:r>
          </a:p>
        </p:txBody>
      </p:sp>
      <p:pic>
        <p:nvPicPr>
          <p:cNvPr id="3" name="Picture 2">
            <a:extLst>
              <a:ext uri="{FF2B5EF4-FFF2-40B4-BE49-F238E27FC236}">
                <a16:creationId xmlns:a16="http://schemas.microsoft.com/office/drawing/2014/main" id="{17F8DB65-5E8B-4225-02D5-AE809D49AA40}"/>
              </a:ext>
            </a:extLst>
          </p:cNvPr>
          <p:cNvPicPr>
            <a:picLocks noChangeAspect="1"/>
          </p:cNvPicPr>
          <p:nvPr/>
        </p:nvPicPr>
        <p:blipFill>
          <a:blip r:embed="rId3"/>
          <a:stretch>
            <a:fillRect/>
          </a:stretch>
        </p:blipFill>
        <p:spPr>
          <a:xfrm>
            <a:off x="1" y="2173370"/>
            <a:ext cx="4320454" cy="4684630"/>
          </a:xfrm>
          <a:prstGeom prst="rect">
            <a:avLst/>
          </a:prstGeom>
        </p:spPr>
      </p:pic>
      <p:pic>
        <p:nvPicPr>
          <p:cNvPr id="5" name="Picture 4">
            <a:extLst>
              <a:ext uri="{FF2B5EF4-FFF2-40B4-BE49-F238E27FC236}">
                <a16:creationId xmlns:a16="http://schemas.microsoft.com/office/drawing/2014/main" id="{C4B21675-4553-933C-410A-C46B7ED20513}"/>
              </a:ext>
            </a:extLst>
          </p:cNvPr>
          <p:cNvPicPr>
            <a:picLocks noChangeAspect="1"/>
          </p:cNvPicPr>
          <p:nvPr/>
        </p:nvPicPr>
        <p:blipFill>
          <a:blip r:embed="rId4"/>
          <a:stretch>
            <a:fillRect/>
          </a:stretch>
        </p:blipFill>
        <p:spPr>
          <a:xfrm>
            <a:off x="4367473" y="1919288"/>
            <a:ext cx="3750165" cy="4938712"/>
          </a:xfrm>
          <a:prstGeom prst="rect">
            <a:avLst/>
          </a:prstGeom>
        </p:spPr>
      </p:pic>
      <p:pic>
        <p:nvPicPr>
          <p:cNvPr id="6" name="Picture 5">
            <a:extLst>
              <a:ext uri="{FF2B5EF4-FFF2-40B4-BE49-F238E27FC236}">
                <a16:creationId xmlns:a16="http://schemas.microsoft.com/office/drawing/2014/main" id="{FDB9FC0F-0183-626B-6C50-5589F3D84576}"/>
              </a:ext>
            </a:extLst>
          </p:cNvPr>
          <p:cNvPicPr>
            <a:picLocks noChangeAspect="1"/>
          </p:cNvPicPr>
          <p:nvPr/>
        </p:nvPicPr>
        <p:blipFill>
          <a:blip r:embed="rId5"/>
          <a:stretch>
            <a:fillRect/>
          </a:stretch>
        </p:blipFill>
        <p:spPr>
          <a:xfrm>
            <a:off x="8164656" y="3429000"/>
            <a:ext cx="3969816" cy="3429000"/>
          </a:xfrm>
          <a:prstGeom prst="rect">
            <a:avLst/>
          </a:prstGeom>
        </p:spPr>
      </p:pic>
    </p:spTree>
    <p:extLst>
      <p:ext uri="{BB962C8B-B14F-4D97-AF65-F5344CB8AC3E}">
        <p14:creationId xmlns:p14="http://schemas.microsoft.com/office/powerpoint/2010/main" val="122798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Immune checkpoint blockade (ICB)</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endParaRPr lang="en-US" dirty="0"/>
          </a:p>
        </p:txBody>
      </p:sp>
    </p:spTree>
    <p:extLst>
      <p:ext uri="{BB962C8B-B14F-4D97-AF65-F5344CB8AC3E}">
        <p14:creationId xmlns:p14="http://schemas.microsoft.com/office/powerpoint/2010/main" val="10414207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err="1"/>
              <a:t>irAEs</a:t>
            </a:r>
            <a:r>
              <a:rPr lang="en-US" dirty="0"/>
              <a:t> vs. autoimmune conditions</a:t>
            </a:r>
          </a:p>
        </p:txBody>
      </p:sp>
      <p:sp>
        <p:nvSpPr>
          <p:cNvPr id="3" name="Content Placeholder 2">
            <a:extLst>
              <a:ext uri="{FF2B5EF4-FFF2-40B4-BE49-F238E27FC236}">
                <a16:creationId xmlns:a16="http://schemas.microsoft.com/office/drawing/2014/main" id="{F0624762-C765-22F9-3668-B5F182C90F63}"/>
              </a:ext>
            </a:extLst>
          </p:cNvPr>
          <p:cNvSpPr>
            <a:spLocks noGrp="1"/>
          </p:cNvSpPr>
          <p:nvPr>
            <p:ph idx="1"/>
          </p:nvPr>
        </p:nvSpPr>
        <p:spPr>
          <a:xfrm>
            <a:off x="838200" y="1919289"/>
            <a:ext cx="10515600" cy="4623402"/>
          </a:xfrm>
        </p:spPr>
        <p:txBody>
          <a:bodyPr>
            <a:normAutofit/>
          </a:bodyPr>
          <a:lstStyle/>
          <a:p>
            <a:r>
              <a:rPr lang="en-US" dirty="0" err="1"/>
              <a:t>irAEs</a:t>
            </a:r>
            <a:r>
              <a:rPr lang="en-US" dirty="0"/>
              <a:t> progress more rapidly, more transient, often display quicker recovery than autoimmune conditions</a:t>
            </a:r>
          </a:p>
        </p:txBody>
      </p:sp>
    </p:spTree>
    <p:extLst>
      <p:ext uri="{BB962C8B-B14F-4D97-AF65-F5344CB8AC3E}">
        <p14:creationId xmlns:p14="http://schemas.microsoft.com/office/powerpoint/2010/main" val="3691645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Immune-related adverse events (</a:t>
            </a:r>
            <a:r>
              <a:rPr lang="en-US" dirty="0" err="1"/>
              <a:t>irAEs</a:t>
            </a:r>
            <a:r>
              <a:rPr lang="en-US" dirty="0"/>
              <a:t>) from ICB</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endParaRPr lang="en-US" dirty="0"/>
          </a:p>
        </p:txBody>
      </p:sp>
    </p:spTree>
    <p:extLst>
      <p:ext uri="{BB962C8B-B14F-4D97-AF65-F5344CB8AC3E}">
        <p14:creationId xmlns:p14="http://schemas.microsoft.com/office/powerpoint/2010/main" val="618262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Effect of tumor type on </a:t>
            </a:r>
            <a:r>
              <a:rPr lang="en-US" dirty="0" err="1"/>
              <a:t>irAE</a:t>
            </a:r>
            <a:r>
              <a:rPr lang="en-US" dirty="0"/>
              <a:t> incidence</a:t>
            </a:r>
          </a:p>
        </p:txBody>
      </p:sp>
      <p:sp>
        <p:nvSpPr>
          <p:cNvPr id="3" name="Content Placeholder 2">
            <a:extLst>
              <a:ext uri="{FF2B5EF4-FFF2-40B4-BE49-F238E27FC236}">
                <a16:creationId xmlns:a16="http://schemas.microsoft.com/office/drawing/2014/main" id="{F0624762-C765-22F9-3668-B5F182C90F63}"/>
              </a:ext>
            </a:extLst>
          </p:cNvPr>
          <p:cNvSpPr>
            <a:spLocks noGrp="1"/>
          </p:cNvSpPr>
          <p:nvPr>
            <p:ph idx="1"/>
          </p:nvPr>
        </p:nvSpPr>
        <p:spPr>
          <a:xfrm>
            <a:off x="838200" y="1919289"/>
            <a:ext cx="10515600" cy="4623402"/>
          </a:xfrm>
        </p:spPr>
        <p:txBody>
          <a:bodyPr>
            <a:normAutofit/>
          </a:bodyPr>
          <a:lstStyle/>
          <a:p>
            <a:r>
              <a:rPr lang="en-US" b="1" dirty="0" err="1">
                <a:solidFill>
                  <a:srgbClr val="569CD6"/>
                </a:solidFill>
                <a:effectLst/>
                <a:latin typeface="Menlo" panose="020B0609030804020204" pitchFamily="49" charset="0"/>
              </a:rPr>
              <a:t>irAE</a:t>
            </a:r>
            <a:r>
              <a:rPr lang="en-US" b="1" dirty="0">
                <a:solidFill>
                  <a:srgbClr val="569CD6"/>
                </a:solidFill>
                <a:effectLst/>
                <a:latin typeface="Menlo" panose="020B0609030804020204" pitchFamily="49" charset="0"/>
              </a:rPr>
              <a:t> incidence does depend on tumor type, melanoma has higher frequency of skin and gastrointestinal </a:t>
            </a:r>
            <a:r>
              <a:rPr lang="en-US" b="1" dirty="0" err="1">
                <a:solidFill>
                  <a:srgbClr val="569CD6"/>
                </a:solidFill>
                <a:effectLst/>
                <a:latin typeface="Menlo" panose="020B0609030804020204" pitchFamily="49" charset="0"/>
              </a:rPr>
              <a:t>irAEs</a:t>
            </a:r>
            <a:r>
              <a:rPr lang="en-US" b="1" dirty="0">
                <a:solidFill>
                  <a:srgbClr val="569CD6"/>
                </a:solidFill>
                <a:effectLst/>
                <a:latin typeface="Menlo" panose="020B0609030804020204" pitchFamily="49" charset="0"/>
              </a:rPr>
              <a:t> but lower frequency of pneumonia compared to NSCLC patients, dermatitis, arthritis, and myalgia more common in melanoma patients than renal cell carcinoma patients, pneumonitis and dyspnea less common in melanoma</a:t>
            </a:r>
            <a:endParaRPr lang="en-US" b="0" dirty="0">
              <a:solidFill>
                <a:srgbClr val="CCCCCC"/>
              </a:solidFill>
              <a:effectLst/>
              <a:latin typeface="Menlo" panose="020B0609030804020204" pitchFamily="49" charset="0"/>
            </a:endParaRPr>
          </a:p>
        </p:txBody>
      </p:sp>
    </p:spTree>
    <p:extLst>
      <p:ext uri="{BB962C8B-B14F-4D97-AF65-F5344CB8AC3E}">
        <p14:creationId xmlns:p14="http://schemas.microsoft.com/office/powerpoint/2010/main" val="26754346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6812280" cy="1325564"/>
          </a:xfrm>
        </p:spPr>
        <p:txBody>
          <a:bodyPr>
            <a:noAutofit/>
          </a:bodyPr>
          <a:lstStyle/>
          <a:p>
            <a:r>
              <a:rPr lang="en-US" sz="2200" dirty="0"/>
              <a:t>Immune-related adverse events (</a:t>
            </a:r>
            <a:r>
              <a:rPr lang="en-US" sz="2200" dirty="0" err="1"/>
              <a:t>irAEs</a:t>
            </a:r>
            <a:r>
              <a:rPr lang="en-US" sz="2200" dirty="0"/>
              <a:t>) from ICB are common and generally associated with anti-tumor response (</a:t>
            </a:r>
            <a:r>
              <a:rPr lang="en-US" sz="2200" b="0" i="0" u="none" strike="noStrike" dirty="0">
                <a:solidFill>
                  <a:srgbClr val="212121"/>
                </a:solidFill>
                <a:effectLst/>
              </a:rPr>
              <a:t>PMID31021392, PMID26501224, PMID26446948)</a:t>
            </a:r>
            <a:endParaRPr lang="en-US" sz="2200" dirty="0"/>
          </a:p>
        </p:txBody>
      </p:sp>
      <p:pic>
        <p:nvPicPr>
          <p:cNvPr id="4" name="Picture 3">
            <a:extLst>
              <a:ext uri="{FF2B5EF4-FFF2-40B4-BE49-F238E27FC236}">
                <a16:creationId xmlns:a16="http://schemas.microsoft.com/office/drawing/2014/main" id="{72B7BB7A-DE30-263F-61AD-D37DF386E071}"/>
              </a:ext>
            </a:extLst>
          </p:cNvPr>
          <p:cNvPicPr>
            <a:picLocks noChangeAspect="1"/>
          </p:cNvPicPr>
          <p:nvPr/>
        </p:nvPicPr>
        <p:blipFill>
          <a:blip r:embed="rId3"/>
          <a:stretch>
            <a:fillRect/>
          </a:stretch>
        </p:blipFill>
        <p:spPr>
          <a:xfrm>
            <a:off x="7722593" y="40640"/>
            <a:ext cx="4131644" cy="6488668"/>
          </a:xfrm>
          <a:prstGeom prst="rect">
            <a:avLst/>
          </a:prstGeom>
        </p:spPr>
      </p:pic>
      <p:pic>
        <p:nvPicPr>
          <p:cNvPr id="5" name="Picture 4">
            <a:extLst>
              <a:ext uri="{FF2B5EF4-FFF2-40B4-BE49-F238E27FC236}">
                <a16:creationId xmlns:a16="http://schemas.microsoft.com/office/drawing/2014/main" id="{623DA67A-CB95-0B44-A5FB-74F7875EF591}"/>
              </a:ext>
            </a:extLst>
          </p:cNvPr>
          <p:cNvPicPr>
            <a:picLocks noChangeAspect="1"/>
          </p:cNvPicPr>
          <p:nvPr/>
        </p:nvPicPr>
        <p:blipFill>
          <a:blip r:embed="rId4"/>
          <a:stretch>
            <a:fillRect/>
          </a:stretch>
        </p:blipFill>
        <p:spPr>
          <a:xfrm>
            <a:off x="324292" y="1919289"/>
            <a:ext cx="7326188" cy="4866640"/>
          </a:xfrm>
          <a:prstGeom prst="rect">
            <a:avLst/>
          </a:prstGeom>
        </p:spPr>
      </p:pic>
      <p:sp>
        <p:nvSpPr>
          <p:cNvPr id="3" name="TextBox 2">
            <a:extLst>
              <a:ext uri="{FF2B5EF4-FFF2-40B4-BE49-F238E27FC236}">
                <a16:creationId xmlns:a16="http://schemas.microsoft.com/office/drawing/2014/main" id="{BD23DC5C-238A-B855-6793-72F075CFB182}"/>
              </a:ext>
            </a:extLst>
          </p:cNvPr>
          <p:cNvSpPr txBox="1"/>
          <p:nvPr/>
        </p:nvSpPr>
        <p:spPr>
          <a:xfrm>
            <a:off x="7956272" y="6488668"/>
            <a:ext cx="3688254" cy="369332"/>
          </a:xfrm>
          <a:prstGeom prst="rect">
            <a:avLst/>
          </a:prstGeom>
          <a:noFill/>
        </p:spPr>
        <p:txBody>
          <a:bodyPr wrap="none" rtlCol="0">
            <a:spAutoFit/>
          </a:bodyPr>
          <a:lstStyle/>
          <a:p>
            <a:r>
              <a:rPr lang="en-US" dirty="0"/>
              <a:t>Watson et al. </a:t>
            </a:r>
            <a:r>
              <a:rPr lang="en-US" i="1" dirty="0"/>
              <a:t>JAMA </a:t>
            </a:r>
            <a:r>
              <a:rPr lang="en-US" i="1" dirty="0" err="1"/>
              <a:t>Netw</a:t>
            </a:r>
            <a:r>
              <a:rPr lang="en-US" i="1" dirty="0"/>
              <a:t> Open</a:t>
            </a:r>
            <a:r>
              <a:rPr lang="en-US" dirty="0"/>
              <a:t>. 2022</a:t>
            </a:r>
          </a:p>
        </p:txBody>
      </p:sp>
    </p:spTree>
    <p:extLst>
      <p:ext uri="{BB962C8B-B14F-4D97-AF65-F5344CB8AC3E}">
        <p14:creationId xmlns:p14="http://schemas.microsoft.com/office/powerpoint/2010/main" val="2017016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fontScale="90000"/>
          </a:bodyPr>
          <a:lstStyle/>
          <a:p>
            <a:r>
              <a:rPr lang="en-US" dirty="0"/>
              <a:t>There are many proposed biomarkers for </a:t>
            </a:r>
            <a:r>
              <a:rPr lang="en-US" dirty="0" err="1"/>
              <a:t>irAE</a:t>
            </a:r>
            <a:r>
              <a:rPr lang="en-US" dirty="0"/>
              <a:t> development, but there exists a need for more </a:t>
            </a:r>
            <a:r>
              <a:rPr lang="en-US" i="1" dirty="0"/>
              <a:t>reliable</a:t>
            </a:r>
            <a:r>
              <a:rPr lang="en-US" dirty="0"/>
              <a:t> </a:t>
            </a:r>
            <a:r>
              <a:rPr lang="en-US" dirty="0" err="1"/>
              <a:t>irAE</a:t>
            </a:r>
            <a:r>
              <a:rPr lang="en-US" dirty="0"/>
              <a:t> prediction</a:t>
            </a:r>
          </a:p>
        </p:txBody>
      </p:sp>
      <p:pic>
        <p:nvPicPr>
          <p:cNvPr id="5" name="Picture 4">
            <a:extLst>
              <a:ext uri="{FF2B5EF4-FFF2-40B4-BE49-F238E27FC236}">
                <a16:creationId xmlns:a16="http://schemas.microsoft.com/office/drawing/2014/main" id="{7B80E7E2-B146-EA34-6727-276E507D1959}"/>
              </a:ext>
            </a:extLst>
          </p:cNvPr>
          <p:cNvPicPr>
            <a:picLocks noChangeAspect="1"/>
          </p:cNvPicPr>
          <p:nvPr/>
        </p:nvPicPr>
        <p:blipFill>
          <a:blip r:embed="rId3"/>
          <a:stretch>
            <a:fillRect/>
          </a:stretch>
        </p:blipFill>
        <p:spPr>
          <a:xfrm>
            <a:off x="2148840" y="1651270"/>
            <a:ext cx="7772400" cy="5038820"/>
          </a:xfrm>
          <a:prstGeom prst="rect">
            <a:avLst/>
          </a:prstGeom>
        </p:spPr>
      </p:pic>
      <p:sp>
        <p:nvSpPr>
          <p:cNvPr id="3" name="TextBox 2">
            <a:extLst>
              <a:ext uri="{FF2B5EF4-FFF2-40B4-BE49-F238E27FC236}">
                <a16:creationId xmlns:a16="http://schemas.microsoft.com/office/drawing/2014/main" id="{1BB2E4A0-DF8C-07E9-7065-98E31707B6FA}"/>
              </a:ext>
            </a:extLst>
          </p:cNvPr>
          <p:cNvSpPr txBox="1"/>
          <p:nvPr/>
        </p:nvSpPr>
        <p:spPr>
          <a:xfrm>
            <a:off x="7722592" y="6488668"/>
            <a:ext cx="4473597" cy="369332"/>
          </a:xfrm>
          <a:prstGeom prst="rect">
            <a:avLst/>
          </a:prstGeom>
          <a:noFill/>
        </p:spPr>
        <p:txBody>
          <a:bodyPr wrap="none" rtlCol="0">
            <a:spAutoFit/>
          </a:bodyPr>
          <a:lstStyle/>
          <a:p>
            <a:r>
              <a:rPr lang="en-US" dirty="0" err="1"/>
              <a:t>Chennamadhavuni</a:t>
            </a:r>
            <a:r>
              <a:rPr lang="en-US" dirty="0"/>
              <a:t> et al. </a:t>
            </a:r>
            <a:r>
              <a:rPr lang="en-US" i="1" dirty="0"/>
              <a:t>Front Immunol</a:t>
            </a:r>
            <a:r>
              <a:rPr lang="en-US" dirty="0"/>
              <a:t>. 2022</a:t>
            </a:r>
          </a:p>
        </p:txBody>
      </p:sp>
    </p:spTree>
    <p:extLst>
      <p:ext uri="{BB962C8B-B14F-4D97-AF65-F5344CB8AC3E}">
        <p14:creationId xmlns:p14="http://schemas.microsoft.com/office/powerpoint/2010/main" val="2154994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A focus on T cells in </a:t>
            </a:r>
            <a:r>
              <a:rPr lang="en-US" dirty="0" err="1"/>
              <a:t>irAE</a:t>
            </a:r>
            <a:r>
              <a:rPr lang="en-US" dirty="0"/>
              <a:t> development</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6304280" cy="4623402"/>
          </a:xfrm>
        </p:spPr>
        <p:txBody>
          <a:bodyPr>
            <a:normAutofit/>
          </a:bodyPr>
          <a:lstStyle/>
          <a:p>
            <a:r>
              <a:rPr lang="en-US" dirty="0"/>
              <a:t>Barrier organ </a:t>
            </a:r>
            <a:r>
              <a:rPr lang="en-US" dirty="0" err="1"/>
              <a:t>irAEs</a:t>
            </a:r>
            <a:r>
              <a:rPr lang="en-US" dirty="0"/>
              <a:t> dominated by </a:t>
            </a:r>
            <a:r>
              <a:rPr lang="en-US" dirty="0" err="1"/>
              <a:t>Trm</a:t>
            </a:r>
            <a:r>
              <a:rPr lang="en-US" dirty="0"/>
              <a:t> cells</a:t>
            </a:r>
          </a:p>
          <a:p>
            <a:r>
              <a:rPr lang="en-US" dirty="0"/>
              <a:t>Activated CD4 </a:t>
            </a:r>
            <a:r>
              <a:rPr lang="en-US" dirty="0" err="1"/>
              <a:t>Tem</a:t>
            </a:r>
            <a:r>
              <a:rPr lang="en-US" dirty="0"/>
              <a:t> abundance and TCR diversity associated with </a:t>
            </a:r>
            <a:r>
              <a:rPr lang="en-US" dirty="0" err="1"/>
              <a:t>irAEs</a:t>
            </a:r>
            <a:endParaRPr lang="en-US" dirty="0"/>
          </a:p>
          <a:p>
            <a:endParaRPr lang="en-US" dirty="0"/>
          </a:p>
        </p:txBody>
      </p:sp>
      <p:pic>
        <p:nvPicPr>
          <p:cNvPr id="4" name="Picture 3">
            <a:extLst>
              <a:ext uri="{FF2B5EF4-FFF2-40B4-BE49-F238E27FC236}">
                <a16:creationId xmlns:a16="http://schemas.microsoft.com/office/drawing/2014/main" id="{EC391C59-ED49-174D-5CC9-7577CD2250C3}"/>
              </a:ext>
            </a:extLst>
          </p:cNvPr>
          <p:cNvPicPr>
            <a:picLocks noChangeAspect="1"/>
          </p:cNvPicPr>
          <p:nvPr/>
        </p:nvPicPr>
        <p:blipFill>
          <a:blip r:embed="rId3"/>
          <a:stretch>
            <a:fillRect/>
          </a:stretch>
        </p:blipFill>
        <p:spPr>
          <a:xfrm>
            <a:off x="1420291" y="3576320"/>
            <a:ext cx="4508068" cy="3190240"/>
          </a:xfrm>
          <a:prstGeom prst="rect">
            <a:avLst/>
          </a:prstGeom>
        </p:spPr>
      </p:pic>
      <p:pic>
        <p:nvPicPr>
          <p:cNvPr id="5" name="Picture 4">
            <a:extLst>
              <a:ext uri="{FF2B5EF4-FFF2-40B4-BE49-F238E27FC236}">
                <a16:creationId xmlns:a16="http://schemas.microsoft.com/office/drawing/2014/main" id="{BC5472C1-103D-9E76-8B75-0DAFC6487972}"/>
              </a:ext>
            </a:extLst>
          </p:cNvPr>
          <p:cNvPicPr>
            <a:picLocks noChangeAspect="1"/>
          </p:cNvPicPr>
          <p:nvPr/>
        </p:nvPicPr>
        <p:blipFill>
          <a:blip r:embed="rId4"/>
          <a:stretch>
            <a:fillRect/>
          </a:stretch>
        </p:blipFill>
        <p:spPr>
          <a:xfrm>
            <a:off x="7370073" y="2346960"/>
            <a:ext cx="4424087" cy="4419600"/>
          </a:xfrm>
          <a:prstGeom prst="rect">
            <a:avLst/>
          </a:prstGeom>
        </p:spPr>
      </p:pic>
    </p:spTree>
    <p:extLst>
      <p:ext uri="{BB962C8B-B14F-4D97-AF65-F5344CB8AC3E}">
        <p14:creationId xmlns:p14="http://schemas.microsoft.com/office/powerpoint/2010/main" val="27176606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13784</TotalTime>
  <Words>5214</Words>
  <Application>Microsoft Macintosh PowerPoint</Application>
  <PresentationFormat>Widescreen</PresentationFormat>
  <Paragraphs>443</Paragraphs>
  <Slides>40</Slides>
  <Notes>40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40</vt:i4>
      </vt:variant>
    </vt:vector>
  </HeadingPairs>
  <TitlesOfParts>
    <vt:vector size="53" baseType="lpstr">
      <vt:lpstr>-apple-system</vt:lpstr>
      <vt:lpstr>Arial</vt:lpstr>
      <vt:lpstr>BlinkMacSystemFont</vt:lpstr>
      <vt:lpstr>Calibri</vt:lpstr>
      <vt:lpstr>Calibri Light</vt:lpstr>
      <vt:lpstr>Cambria</vt:lpstr>
      <vt:lpstr>ElsevierGulliver</vt:lpstr>
      <vt:lpstr>Menlo</vt:lpstr>
      <vt:lpstr>Merriweather</vt:lpstr>
      <vt:lpstr>Roboto</vt:lpstr>
      <vt:lpstr>Times New Roman</vt:lpstr>
      <vt:lpstr>Wingdings</vt:lpstr>
      <vt:lpstr>Office Theme</vt:lpstr>
      <vt:lpstr>SI talk: drawing connections between TCR features and irAE development</vt:lpstr>
      <vt:lpstr>Outline</vt:lpstr>
      <vt:lpstr>Immune checkpoints</vt:lpstr>
      <vt:lpstr>Immune checkpoint blockade (ICB)</vt:lpstr>
      <vt:lpstr>Immune-related adverse events (irAEs) from ICB</vt:lpstr>
      <vt:lpstr>Effect of tumor type on irAE incidence</vt:lpstr>
      <vt:lpstr>Immune-related adverse events (irAEs) from ICB are common and generally associated with anti-tumor response (PMID31021392, PMID26501224, PMID26446948)</vt:lpstr>
      <vt:lpstr>There are many proposed biomarkers for irAE development, but there exists a need for more reliable irAE prediction</vt:lpstr>
      <vt:lpstr>A focus on T cells in irAE development</vt:lpstr>
      <vt:lpstr>Importance of the irAE organ</vt:lpstr>
      <vt:lpstr>Hypothesis: crossreactive T cells may cause irAEs via reaction to both tumor and self</vt:lpstr>
      <vt:lpstr>Goal: determine if TCR (junction) features can serve a proxy for T cell cross-reactivity</vt:lpstr>
      <vt:lpstr>PowerPoint Presentation</vt:lpstr>
      <vt:lpstr>PowerPoint Presentation</vt:lpstr>
      <vt:lpstr>Methods (update for colitis too)</vt:lpstr>
      <vt:lpstr>Heatmap methods</vt:lpstr>
      <vt:lpstr>Results</vt:lpstr>
      <vt:lpstr>In myocarditis dataset, can see small differences in best fit slopes for feature vs. clonotype abundance plots for yes/no irAE also do for colitis dataset</vt:lpstr>
      <vt:lpstr>More proliferating T cells, fewer memory T cells (CD4 TEM, CD8 TCM), fewer MAITs in irAE colitis tissue: normalized by sequencing depth approach</vt:lpstr>
      <vt:lpstr>More proliferating T cells, fewer memory T cells (CD4 TEM, CD8 TCM), fewer MAITs in irAE colitis tissue: downsampling approach</vt:lpstr>
      <vt:lpstr>Anticorrelation between CDR3 length and germline-ness update as facet for both datasets</vt:lpstr>
      <vt:lpstr>In myocarditis dataset, a few VJ genes are differentially encountered in different irAE groups cleanup to just be significant ones shown, show in both datasets?</vt:lpstr>
      <vt:lpstr>TRB VJ linkages look different in yes vs. no irAE groups, perhaps could also explain pgen differences</vt:lpstr>
      <vt:lpstr>TRB VJ linkages look different in yes vs. no irAE groups, perhaps could also explain pgen differences</vt:lpstr>
      <vt:lpstr>TRA VJ linkages also look different in yes vs. no irAE groups despite no pgen differences</vt:lpstr>
      <vt:lpstr>TRA VJ linkages also look different in yes vs. no irAE groups despite no pgen differences</vt:lpstr>
      <vt:lpstr>There are many more TRBs specific for CMV and EBV in those developing irAEs, mostly driven by a few patients</vt:lpstr>
      <vt:lpstr>Conclusions</vt:lpstr>
      <vt:lpstr>Unanswered questions</vt:lpstr>
      <vt:lpstr>Next steps</vt:lpstr>
      <vt:lpstr>Acknowledgements</vt:lpstr>
      <vt:lpstr>References</vt:lpstr>
      <vt:lpstr>Extra slides</vt:lpstr>
      <vt:lpstr>irAEs vs. autoimmune conditions</vt:lpstr>
      <vt:lpstr>PD-1 and CTLA-4 blockade induce distinct responses despite both converging on Akt signaling</vt:lpstr>
      <vt:lpstr>Effect of tumor type on ICB response</vt:lpstr>
      <vt:lpstr>Predictors of ICB response</vt:lpstr>
      <vt:lpstr>Myocarditis dataset patient demographics</vt:lpstr>
      <vt:lpstr>Specific myocarditis dataset patient info</vt:lpstr>
      <vt:lpstr>irAEs vs. autoimmune conditions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2076</cp:revision>
  <dcterms:created xsi:type="dcterms:W3CDTF">2023-09-15T17:40:02Z</dcterms:created>
  <dcterms:modified xsi:type="dcterms:W3CDTF">2024-01-10T23:44:03Z</dcterms:modified>
</cp:coreProperties>
</file>

<file path=docProps/thumbnail.jpeg>
</file>